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8" r:id="rId3"/>
    <p:sldId id="259" r:id="rId4"/>
    <p:sldId id="261" r:id="rId5"/>
    <p:sldId id="260" r:id="rId6"/>
    <p:sldId id="262" r:id="rId7"/>
    <p:sldId id="263" r:id="rId8"/>
    <p:sldId id="264" r:id="rId9"/>
    <p:sldId id="265" r:id="rId10"/>
    <p:sldId id="274" r:id="rId11"/>
    <p:sldId id="267" r:id="rId12"/>
    <p:sldId id="311" r:id="rId13"/>
    <p:sldId id="268" r:id="rId14"/>
    <p:sldId id="269" r:id="rId15"/>
    <p:sldId id="270" r:id="rId16"/>
    <p:sldId id="312" r:id="rId17"/>
    <p:sldId id="275" r:id="rId18"/>
    <p:sldId id="277" r:id="rId19"/>
    <p:sldId id="278" r:id="rId20"/>
    <p:sldId id="279" r:id="rId21"/>
    <p:sldId id="282" r:id="rId22"/>
    <p:sldId id="283" r:id="rId23"/>
    <p:sldId id="284" r:id="rId24"/>
    <p:sldId id="280" r:id="rId25"/>
    <p:sldId id="281" r:id="rId26"/>
    <p:sldId id="313" r:id="rId27"/>
    <p:sldId id="276" r:id="rId28"/>
    <p:sldId id="296" r:id="rId29"/>
    <p:sldId id="287" r:id="rId30"/>
    <p:sldId id="288" r:id="rId31"/>
    <p:sldId id="290" r:id="rId32"/>
    <p:sldId id="292" r:id="rId33"/>
    <p:sldId id="294" r:id="rId34"/>
    <p:sldId id="295" r:id="rId35"/>
    <p:sldId id="272" r:id="rId36"/>
    <p:sldId id="297" r:id="rId37"/>
    <p:sldId id="298" r:id="rId38"/>
    <p:sldId id="299" r:id="rId39"/>
    <p:sldId id="300" r:id="rId40"/>
    <p:sldId id="301" r:id="rId41"/>
    <p:sldId id="302" r:id="rId42"/>
    <p:sldId id="314" r:id="rId43"/>
    <p:sldId id="285" r:id="rId44"/>
    <p:sldId id="303" r:id="rId45"/>
    <p:sldId id="306" r:id="rId46"/>
    <p:sldId id="307" r:id="rId47"/>
    <p:sldId id="308" r:id="rId48"/>
    <p:sldId id="309" r:id="rId49"/>
    <p:sldId id="304" r:id="rId50"/>
    <p:sldId id="315" r:id="rId51"/>
    <p:sldId id="310"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D51ADE6A-740E-44AE-83CC-AE7238B6C88D}"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D7EA"/>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gradFill>
            <a:gsLst>
              <a:gs pos="0">
                <a:srgbClr val="61A9CC"/>
              </a:gs>
              <a:gs pos="100000">
                <a:srgbClr val="96D8EB"/>
              </a:gs>
            </a:gsLst>
            <a:lin ang="5400000"/>
          </a:gradFill>
        </a:fill>
      </a:tcStyle>
    </a:firstRow>
  </a:tblStyle>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p:restoredTop sz="86963"/>
  </p:normalViewPr>
  <p:slideViewPr>
    <p:cSldViewPr snapToGrid="0" snapToObjects="1">
      <p:cViewPr varScale="1">
        <p:scale>
          <a:sx n="50" d="100"/>
          <a:sy n="50" d="100"/>
        </p:scale>
        <p:origin x="1640" y="176"/>
      </p:cViewPr>
      <p:guideLst/>
    </p:cSldViewPr>
  </p:slideViewPr>
  <p:outlineViewPr>
    <p:cViewPr>
      <p:scale>
        <a:sx n="33" d="100"/>
        <a:sy n="33" d="100"/>
      </p:scale>
      <p:origin x="0" y="-2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43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6" Type="http://schemas.openxmlformats.org/officeDocument/2006/relationships/image" Target="../media/image63.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F2AAD-3784-6644-B58B-3A5E7D425AF9}" type="doc">
      <dgm:prSet loTypeId="urn:microsoft.com/office/officeart/2005/8/layout/equation1" loCatId="" qsTypeId="urn:microsoft.com/office/officeart/2005/8/quickstyle/simple1" qsCatId="simple" csTypeId="urn:microsoft.com/office/officeart/2005/8/colors/accent1_2" csCatId="accent1" phldr="1"/>
      <dgm:spPr/>
      <dgm:t>
        <a:bodyPr/>
        <a:lstStyle/>
        <a:p>
          <a:endParaRPr lang="en-US"/>
        </a:p>
      </dgm:t>
    </dgm:pt>
    <dgm:pt modelId="{217B1983-198B-554F-A435-499117B8559A}">
      <dgm:prSet phldrT="[Text]"/>
      <dgm:spPr/>
      <dgm:t>
        <a:bodyPr/>
        <a:lstStyle/>
        <a:p>
          <a:r>
            <a:rPr lang="en-US" b="1" dirty="0">
              <a:latin typeface="Montserrat" pitchFamily="2" charset="77"/>
            </a:rPr>
            <a:t>Chromium</a:t>
          </a:r>
        </a:p>
        <a:p>
          <a:r>
            <a:rPr lang="en-US" b="1" dirty="0">
              <a:latin typeface="Montserrat" pitchFamily="2" charset="77"/>
            </a:rPr>
            <a:t>for making web pages</a:t>
          </a:r>
        </a:p>
      </dgm:t>
    </dgm:pt>
    <dgm:pt modelId="{64C1C31A-2D68-D94D-8D34-1453A8D914B0}" type="parTrans" cxnId="{F79B1384-4646-1A4E-A51E-74A35FE0A12E}">
      <dgm:prSet/>
      <dgm:spPr/>
      <dgm:t>
        <a:bodyPr/>
        <a:lstStyle/>
        <a:p>
          <a:endParaRPr lang="en-US"/>
        </a:p>
      </dgm:t>
    </dgm:pt>
    <dgm:pt modelId="{10E7B25E-2732-274B-930E-BA66D6805E0B}" type="sibTrans" cxnId="{F79B1384-4646-1A4E-A51E-74A35FE0A12E}">
      <dgm:prSet/>
      <dgm:spPr/>
      <dgm:t>
        <a:bodyPr/>
        <a:lstStyle/>
        <a:p>
          <a:endParaRPr lang="en-US"/>
        </a:p>
      </dgm:t>
    </dgm:pt>
    <dgm:pt modelId="{CB05A073-FD4A-FB40-8606-39496D24C91E}">
      <dgm:prSet phldrT="[Text]"/>
      <dgm:spPr/>
      <dgm:t>
        <a:bodyPr/>
        <a:lstStyle/>
        <a:p>
          <a:r>
            <a:rPr lang="en-US" b="1" dirty="0">
              <a:latin typeface="Montserrat" pitchFamily="2" charset="77"/>
            </a:rPr>
            <a:t>Node.js</a:t>
          </a:r>
        </a:p>
        <a:p>
          <a:r>
            <a:rPr lang="en-US" b="1" dirty="0">
              <a:latin typeface="Montserrat" pitchFamily="2" charset="77"/>
            </a:rPr>
            <a:t>for filesystems and networks</a:t>
          </a:r>
        </a:p>
      </dgm:t>
    </dgm:pt>
    <dgm:pt modelId="{DCE8370A-6C7F-D84B-A542-1D65A8AA5644}" type="parTrans" cxnId="{C6391410-713A-5B43-BAC0-48CFD9EC2644}">
      <dgm:prSet/>
      <dgm:spPr/>
      <dgm:t>
        <a:bodyPr/>
        <a:lstStyle/>
        <a:p>
          <a:endParaRPr lang="en-US"/>
        </a:p>
      </dgm:t>
    </dgm:pt>
    <dgm:pt modelId="{C7B93DA2-DEBD-DC45-ADA0-D4AB11D41B0D}" type="sibTrans" cxnId="{C6391410-713A-5B43-BAC0-48CFD9EC2644}">
      <dgm:prSet/>
      <dgm:spPr/>
      <dgm:t>
        <a:bodyPr/>
        <a:lstStyle/>
        <a:p>
          <a:endParaRPr lang="en-US"/>
        </a:p>
      </dgm:t>
    </dgm:pt>
    <dgm:pt modelId="{D8A016D6-B004-924B-B44A-987ADCE496A6}">
      <dgm:prSet phldrT="[Text]"/>
      <dgm:spPr/>
      <dgm:t>
        <a:bodyPr/>
        <a:lstStyle/>
        <a:p>
          <a:r>
            <a:rPr lang="en-US" b="1" dirty="0">
              <a:latin typeface="Montserrat" pitchFamily="2" charset="77"/>
            </a:rPr>
            <a:t>Native APIs for three systems</a:t>
          </a:r>
        </a:p>
      </dgm:t>
    </dgm:pt>
    <dgm:pt modelId="{0ADF3A8C-3D75-824E-AE65-C76E97D32B2D}" type="parTrans" cxnId="{D7A39592-3457-B94F-A528-6EEBD82420CE}">
      <dgm:prSet/>
      <dgm:spPr/>
      <dgm:t>
        <a:bodyPr/>
        <a:lstStyle/>
        <a:p>
          <a:endParaRPr lang="en-US"/>
        </a:p>
      </dgm:t>
    </dgm:pt>
    <dgm:pt modelId="{233928C1-A51E-4449-9759-688066E6D8B1}" type="sibTrans" cxnId="{D7A39592-3457-B94F-A528-6EEBD82420CE}">
      <dgm:prSet/>
      <dgm:spPr/>
      <dgm:t>
        <a:bodyPr/>
        <a:lstStyle/>
        <a:p>
          <a:endParaRPr lang="en-US"/>
        </a:p>
      </dgm:t>
    </dgm:pt>
    <dgm:pt modelId="{23056535-DF57-744E-B34C-6DBF81890F01}">
      <dgm:prSet/>
      <dgm:spPr/>
      <dgm:t>
        <a:bodyPr/>
        <a:lstStyle/>
        <a:p>
          <a:r>
            <a:rPr lang="en-US" b="1" dirty="0">
              <a:latin typeface="Montserrat" pitchFamily="2" charset="77"/>
            </a:rPr>
            <a:t>ELECTRON</a:t>
          </a:r>
        </a:p>
      </dgm:t>
    </dgm:pt>
    <dgm:pt modelId="{5F62BBD9-3CFF-E945-B01F-DB5B1BAB2F04}" type="parTrans" cxnId="{FA09E77F-4D00-6745-8F38-0BE4DED982E7}">
      <dgm:prSet/>
      <dgm:spPr/>
      <dgm:t>
        <a:bodyPr/>
        <a:lstStyle/>
        <a:p>
          <a:endParaRPr lang="en-US"/>
        </a:p>
      </dgm:t>
    </dgm:pt>
    <dgm:pt modelId="{8489F7C1-7852-CB45-BEC1-622F194FC834}" type="sibTrans" cxnId="{FA09E77F-4D00-6745-8F38-0BE4DED982E7}">
      <dgm:prSet/>
      <dgm:spPr/>
      <dgm:t>
        <a:bodyPr/>
        <a:lstStyle/>
        <a:p>
          <a:endParaRPr lang="en-US"/>
        </a:p>
      </dgm:t>
    </dgm:pt>
    <dgm:pt modelId="{5627E5E9-C067-1349-ADBB-4E51CBB08B34}" type="pres">
      <dgm:prSet presAssocID="{ADDF2AAD-3784-6644-B58B-3A5E7D425AF9}" presName="linearFlow" presStyleCnt="0">
        <dgm:presLayoutVars>
          <dgm:dir/>
          <dgm:resizeHandles val="exact"/>
        </dgm:presLayoutVars>
      </dgm:prSet>
      <dgm:spPr/>
    </dgm:pt>
    <dgm:pt modelId="{027BCB78-2DD1-3441-BE6D-A46684F4D127}" type="pres">
      <dgm:prSet presAssocID="{217B1983-198B-554F-A435-499117B8559A}" presName="node" presStyleLbl="node1" presStyleIdx="0" presStyleCnt="4">
        <dgm:presLayoutVars>
          <dgm:bulletEnabled val="1"/>
        </dgm:presLayoutVars>
      </dgm:prSet>
      <dgm:spPr/>
    </dgm:pt>
    <dgm:pt modelId="{4E4E2D57-6C77-9348-9476-946A5BCB87CB}" type="pres">
      <dgm:prSet presAssocID="{10E7B25E-2732-274B-930E-BA66D6805E0B}" presName="spacerL" presStyleCnt="0"/>
      <dgm:spPr/>
    </dgm:pt>
    <dgm:pt modelId="{F55B651F-B9C1-7448-AD58-F0500A75266F}" type="pres">
      <dgm:prSet presAssocID="{10E7B25E-2732-274B-930E-BA66D6805E0B}" presName="sibTrans" presStyleLbl="sibTrans2D1" presStyleIdx="0" presStyleCnt="3"/>
      <dgm:spPr/>
    </dgm:pt>
    <dgm:pt modelId="{BF977720-F8C8-CD47-B0B3-785ADB348898}" type="pres">
      <dgm:prSet presAssocID="{10E7B25E-2732-274B-930E-BA66D6805E0B}" presName="spacerR" presStyleCnt="0"/>
      <dgm:spPr/>
    </dgm:pt>
    <dgm:pt modelId="{CE6B56B6-FAB3-B24A-95F2-639AA373FD98}" type="pres">
      <dgm:prSet presAssocID="{CB05A073-FD4A-FB40-8606-39496D24C91E}" presName="node" presStyleLbl="node1" presStyleIdx="1" presStyleCnt="4">
        <dgm:presLayoutVars>
          <dgm:bulletEnabled val="1"/>
        </dgm:presLayoutVars>
      </dgm:prSet>
      <dgm:spPr/>
    </dgm:pt>
    <dgm:pt modelId="{068BC503-473F-4947-A82C-31C4829AB33B}" type="pres">
      <dgm:prSet presAssocID="{C7B93DA2-DEBD-DC45-ADA0-D4AB11D41B0D}" presName="spacerL" presStyleCnt="0"/>
      <dgm:spPr/>
    </dgm:pt>
    <dgm:pt modelId="{56FC1980-CFCD-864B-8004-327C6F3BB4B9}" type="pres">
      <dgm:prSet presAssocID="{C7B93DA2-DEBD-DC45-ADA0-D4AB11D41B0D}" presName="sibTrans" presStyleLbl="sibTrans2D1" presStyleIdx="1" presStyleCnt="3"/>
      <dgm:spPr/>
    </dgm:pt>
    <dgm:pt modelId="{2D19753E-B97B-8246-9FDD-9DEF1C9FFE22}" type="pres">
      <dgm:prSet presAssocID="{C7B93DA2-DEBD-DC45-ADA0-D4AB11D41B0D}" presName="spacerR" presStyleCnt="0"/>
      <dgm:spPr/>
    </dgm:pt>
    <dgm:pt modelId="{E46419C4-04A2-9E41-BD86-E1948BD351C9}" type="pres">
      <dgm:prSet presAssocID="{D8A016D6-B004-924B-B44A-987ADCE496A6}" presName="node" presStyleLbl="node1" presStyleIdx="2" presStyleCnt="4">
        <dgm:presLayoutVars>
          <dgm:bulletEnabled val="1"/>
        </dgm:presLayoutVars>
      </dgm:prSet>
      <dgm:spPr/>
    </dgm:pt>
    <dgm:pt modelId="{A953248C-4487-5F4C-B777-5EEEB7E4FE93}" type="pres">
      <dgm:prSet presAssocID="{233928C1-A51E-4449-9759-688066E6D8B1}" presName="spacerL" presStyleCnt="0"/>
      <dgm:spPr/>
    </dgm:pt>
    <dgm:pt modelId="{BCB1E9BE-370A-A145-8FA4-25E0CCAC95E8}" type="pres">
      <dgm:prSet presAssocID="{233928C1-A51E-4449-9759-688066E6D8B1}" presName="sibTrans" presStyleLbl="sibTrans2D1" presStyleIdx="2" presStyleCnt="3"/>
      <dgm:spPr/>
    </dgm:pt>
    <dgm:pt modelId="{E6F2EC32-ADF0-0E4D-A827-B3895DDCC4B3}" type="pres">
      <dgm:prSet presAssocID="{233928C1-A51E-4449-9759-688066E6D8B1}" presName="spacerR" presStyleCnt="0"/>
      <dgm:spPr/>
    </dgm:pt>
    <dgm:pt modelId="{194EF3F4-A939-F94B-A6DD-FFEE5F53781E}" type="pres">
      <dgm:prSet presAssocID="{23056535-DF57-744E-B34C-6DBF81890F01}" presName="node" presStyleLbl="node1" presStyleIdx="3" presStyleCnt="4">
        <dgm:presLayoutVars>
          <dgm:bulletEnabled val="1"/>
        </dgm:presLayoutVars>
      </dgm:prSet>
      <dgm:spPr/>
    </dgm:pt>
  </dgm:ptLst>
  <dgm:cxnLst>
    <dgm:cxn modelId="{1CE41307-4B76-AE4A-8DF8-5006E664B254}" type="presOf" srcId="{217B1983-198B-554F-A435-499117B8559A}" destId="{027BCB78-2DD1-3441-BE6D-A46684F4D127}" srcOrd="0" destOrd="0" presId="urn:microsoft.com/office/officeart/2005/8/layout/equation1"/>
    <dgm:cxn modelId="{C6391410-713A-5B43-BAC0-48CFD9EC2644}" srcId="{ADDF2AAD-3784-6644-B58B-3A5E7D425AF9}" destId="{CB05A073-FD4A-FB40-8606-39496D24C91E}" srcOrd="1" destOrd="0" parTransId="{DCE8370A-6C7F-D84B-A542-1D65A8AA5644}" sibTransId="{C7B93DA2-DEBD-DC45-ADA0-D4AB11D41B0D}"/>
    <dgm:cxn modelId="{D3788447-0318-0245-B7BF-962AA875CB03}" type="presOf" srcId="{23056535-DF57-744E-B34C-6DBF81890F01}" destId="{194EF3F4-A939-F94B-A6DD-FFEE5F53781E}" srcOrd="0" destOrd="0" presId="urn:microsoft.com/office/officeart/2005/8/layout/equation1"/>
    <dgm:cxn modelId="{5B091F48-6558-604D-91DE-5D410FCE01E7}" type="presOf" srcId="{CB05A073-FD4A-FB40-8606-39496D24C91E}" destId="{CE6B56B6-FAB3-B24A-95F2-639AA373FD98}" srcOrd="0" destOrd="0" presId="urn:microsoft.com/office/officeart/2005/8/layout/equation1"/>
    <dgm:cxn modelId="{E54CD557-30CA-5943-8187-DCCE1D9FD60F}" type="presOf" srcId="{233928C1-A51E-4449-9759-688066E6D8B1}" destId="{BCB1E9BE-370A-A145-8FA4-25E0CCAC95E8}" srcOrd="0" destOrd="0" presId="urn:microsoft.com/office/officeart/2005/8/layout/equation1"/>
    <dgm:cxn modelId="{FC5E6259-9E25-BF42-8A02-590CC6D3CC80}" type="presOf" srcId="{10E7B25E-2732-274B-930E-BA66D6805E0B}" destId="{F55B651F-B9C1-7448-AD58-F0500A75266F}" srcOrd="0" destOrd="0" presId="urn:microsoft.com/office/officeart/2005/8/layout/equation1"/>
    <dgm:cxn modelId="{5ABA5461-EDD8-2A47-A599-C69609484E37}" type="presOf" srcId="{C7B93DA2-DEBD-DC45-ADA0-D4AB11D41B0D}" destId="{56FC1980-CFCD-864B-8004-327C6F3BB4B9}" srcOrd="0" destOrd="0" presId="urn:microsoft.com/office/officeart/2005/8/layout/equation1"/>
    <dgm:cxn modelId="{0B3EE261-F488-0A41-ACA9-1A3AF718FC02}" type="presOf" srcId="{D8A016D6-B004-924B-B44A-987ADCE496A6}" destId="{E46419C4-04A2-9E41-BD86-E1948BD351C9}" srcOrd="0" destOrd="0" presId="urn:microsoft.com/office/officeart/2005/8/layout/equation1"/>
    <dgm:cxn modelId="{FA09E77F-4D00-6745-8F38-0BE4DED982E7}" srcId="{ADDF2AAD-3784-6644-B58B-3A5E7D425AF9}" destId="{23056535-DF57-744E-B34C-6DBF81890F01}" srcOrd="3" destOrd="0" parTransId="{5F62BBD9-3CFF-E945-B01F-DB5B1BAB2F04}" sibTransId="{8489F7C1-7852-CB45-BEC1-622F194FC834}"/>
    <dgm:cxn modelId="{F79B1384-4646-1A4E-A51E-74A35FE0A12E}" srcId="{ADDF2AAD-3784-6644-B58B-3A5E7D425AF9}" destId="{217B1983-198B-554F-A435-499117B8559A}" srcOrd="0" destOrd="0" parTransId="{64C1C31A-2D68-D94D-8D34-1453A8D914B0}" sibTransId="{10E7B25E-2732-274B-930E-BA66D6805E0B}"/>
    <dgm:cxn modelId="{D7A39592-3457-B94F-A528-6EEBD82420CE}" srcId="{ADDF2AAD-3784-6644-B58B-3A5E7D425AF9}" destId="{D8A016D6-B004-924B-B44A-987ADCE496A6}" srcOrd="2" destOrd="0" parTransId="{0ADF3A8C-3D75-824E-AE65-C76E97D32B2D}" sibTransId="{233928C1-A51E-4449-9759-688066E6D8B1}"/>
    <dgm:cxn modelId="{69C94BE1-C397-D045-BD9E-FA735F760D72}" type="presOf" srcId="{ADDF2AAD-3784-6644-B58B-3A5E7D425AF9}" destId="{5627E5E9-C067-1349-ADBB-4E51CBB08B34}" srcOrd="0" destOrd="0" presId="urn:microsoft.com/office/officeart/2005/8/layout/equation1"/>
    <dgm:cxn modelId="{3E7D2C54-2B9C-614B-A56D-F1BAB50A6D98}" type="presParOf" srcId="{5627E5E9-C067-1349-ADBB-4E51CBB08B34}" destId="{027BCB78-2DD1-3441-BE6D-A46684F4D127}" srcOrd="0" destOrd="0" presId="urn:microsoft.com/office/officeart/2005/8/layout/equation1"/>
    <dgm:cxn modelId="{60F38E9D-60C4-E54A-BE0A-E438EF8D4617}" type="presParOf" srcId="{5627E5E9-C067-1349-ADBB-4E51CBB08B34}" destId="{4E4E2D57-6C77-9348-9476-946A5BCB87CB}" srcOrd="1" destOrd="0" presId="urn:microsoft.com/office/officeart/2005/8/layout/equation1"/>
    <dgm:cxn modelId="{72326197-B67E-054B-966D-55B33C9098D0}" type="presParOf" srcId="{5627E5E9-C067-1349-ADBB-4E51CBB08B34}" destId="{F55B651F-B9C1-7448-AD58-F0500A75266F}" srcOrd="2" destOrd="0" presId="urn:microsoft.com/office/officeart/2005/8/layout/equation1"/>
    <dgm:cxn modelId="{AFCB74F7-4E70-7246-ABD0-EF24565BF0D0}" type="presParOf" srcId="{5627E5E9-C067-1349-ADBB-4E51CBB08B34}" destId="{BF977720-F8C8-CD47-B0B3-785ADB348898}" srcOrd="3" destOrd="0" presId="urn:microsoft.com/office/officeart/2005/8/layout/equation1"/>
    <dgm:cxn modelId="{9EA19182-72F6-9349-82D9-5CDA27AEE6DC}" type="presParOf" srcId="{5627E5E9-C067-1349-ADBB-4E51CBB08B34}" destId="{CE6B56B6-FAB3-B24A-95F2-639AA373FD98}" srcOrd="4" destOrd="0" presId="urn:microsoft.com/office/officeart/2005/8/layout/equation1"/>
    <dgm:cxn modelId="{811C60BC-7CE8-D34E-A827-81750BCF7C41}" type="presParOf" srcId="{5627E5E9-C067-1349-ADBB-4E51CBB08B34}" destId="{068BC503-473F-4947-A82C-31C4829AB33B}" srcOrd="5" destOrd="0" presId="urn:microsoft.com/office/officeart/2005/8/layout/equation1"/>
    <dgm:cxn modelId="{CBF708C7-052C-DD4E-BFF6-E04D1A9FD698}" type="presParOf" srcId="{5627E5E9-C067-1349-ADBB-4E51CBB08B34}" destId="{56FC1980-CFCD-864B-8004-327C6F3BB4B9}" srcOrd="6" destOrd="0" presId="urn:microsoft.com/office/officeart/2005/8/layout/equation1"/>
    <dgm:cxn modelId="{8E0CAAC2-B3BA-0D46-A4DB-3791EFB0F7D7}" type="presParOf" srcId="{5627E5E9-C067-1349-ADBB-4E51CBB08B34}" destId="{2D19753E-B97B-8246-9FDD-9DEF1C9FFE22}" srcOrd="7" destOrd="0" presId="urn:microsoft.com/office/officeart/2005/8/layout/equation1"/>
    <dgm:cxn modelId="{5791C16D-2B05-1F4C-BEB3-1C9537BA3F2E}" type="presParOf" srcId="{5627E5E9-C067-1349-ADBB-4E51CBB08B34}" destId="{E46419C4-04A2-9E41-BD86-E1948BD351C9}" srcOrd="8" destOrd="0" presId="urn:microsoft.com/office/officeart/2005/8/layout/equation1"/>
    <dgm:cxn modelId="{346EF49E-70DA-6D4B-A6F8-CB681F0F5C47}" type="presParOf" srcId="{5627E5E9-C067-1349-ADBB-4E51CBB08B34}" destId="{A953248C-4487-5F4C-B777-5EEEB7E4FE93}" srcOrd="9" destOrd="0" presId="urn:microsoft.com/office/officeart/2005/8/layout/equation1"/>
    <dgm:cxn modelId="{CC15F657-B229-B144-B67F-A564A65EF35D}" type="presParOf" srcId="{5627E5E9-C067-1349-ADBB-4E51CBB08B34}" destId="{BCB1E9BE-370A-A145-8FA4-25E0CCAC95E8}" srcOrd="10" destOrd="0" presId="urn:microsoft.com/office/officeart/2005/8/layout/equation1"/>
    <dgm:cxn modelId="{570F3D3A-4611-3343-AED1-7147162149B8}" type="presParOf" srcId="{5627E5E9-C067-1349-ADBB-4E51CBB08B34}" destId="{E6F2EC32-ADF0-0E4D-A827-B3895DDCC4B3}" srcOrd="11" destOrd="0" presId="urn:microsoft.com/office/officeart/2005/8/layout/equation1"/>
    <dgm:cxn modelId="{24984ABA-C4B7-D943-A89B-EF0D2B3E1346}" type="presParOf" srcId="{5627E5E9-C067-1349-ADBB-4E51CBB08B34}" destId="{194EF3F4-A939-F94B-A6DD-FFEE5F53781E}"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256C4C-BA4F-4849-93BD-97998971153F}" type="doc">
      <dgm:prSet loTypeId="urn:microsoft.com/office/officeart/2005/8/layout/hProcess9" loCatId="process" qsTypeId="urn:microsoft.com/office/officeart/2005/8/quickstyle/simple2" qsCatId="simple" csTypeId="urn:microsoft.com/office/officeart/2005/8/colors/colorful1" csCatId="colorful" phldr="1"/>
      <dgm:spPr/>
      <dgm:t>
        <a:bodyPr/>
        <a:lstStyle/>
        <a:p>
          <a:endParaRPr lang="en-US"/>
        </a:p>
      </dgm:t>
    </dgm:pt>
    <dgm:pt modelId="{FB669F3E-1A6D-41D5-B64A-251AF422D874}">
      <dgm:prSet custT="1"/>
      <dgm:spPr/>
      <dgm:t>
        <a:bodyPr/>
        <a:lstStyle/>
        <a:p>
          <a:r>
            <a:rPr lang="en-US" sz="3200" dirty="0">
              <a:latin typeface="Montserrat" pitchFamily="2" charset="77"/>
            </a:rPr>
            <a:t>app</a:t>
          </a:r>
        </a:p>
      </dgm:t>
    </dgm:pt>
    <dgm:pt modelId="{0FD28814-E39F-45DD-A74A-067216D2BD5E}" type="parTrans" cxnId="{7C432D7C-65EA-4488-BA1D-7FA30501AFC9}">
      <dgm:prSet/>
      <dgm:spPr/>
      <dgm:t>
        <a:bodyPr/>
        <a:lstStyle/>
        <a:p>
          <a:endParaRPr lang="en-US"/>
        </a:p>
      </dgm:t>
    </dgm:pt>
    <dgm:pt modelId="{12CFB55D-4069-4AAA-A644-8DBF67871390}" type="sibTrans" cxnId="{7C432D7C-65EA-4488-BA1D-7FA30501AFC9}">
      <dgm:prSet/>
      <dgm:spPr/>
      <dgm:t>
        <a:bodyPr/>
        <a:lstStyle/>
        <a:p>
          <a:endParaRPr lang="en-US"/>
        </a:p>
      </dgm:t>
    </dgm:pt>
    <dgm:pt modelId="{5BED2D2B-8EDD-4998-85F9-EC0C0EBDAA82}">
      <dgm:prSet custT="1"/>
      <dgm:spPr/>
      <dgm:t>
        <a:bodyPr/>
        <a:lstStyle/>
        <a:p>
          <a:r>
            <a:rPr lang="en-US" sz="3200" dirty="0" err="1">
              <a:latin typeface="Montserrat" pitchFamily="2" charset="77"/>
            </a:rPr>
            <a:t>BrowserWindow</a:t>
          </a:r>
          <a:endParaRPr lang="en-US" sz="3200" dirty="0">
            <a:latin typeface="Montserrat" pitchFamily="2" charset="77"/>
          </a:endParaRPr>
        </a:p>
      </dgm:t>
    </dgm:pt>
    <dgm:pt modelId="{215D6909-EFA1-4220-81FE-D1C5E263031E}" type="parTrans" cxnId="{AC0D25C9-FFF6-45E7-BD87-60F91AB31268}">
      <dgm:prSet/>
      <dgm:spPr/>
      <dgm:t>
        <a:bodyPr/>
        <a:lstStyle/>
        <a:p>
          <a:endParaRPr lang="en-US"/>
        </a:p>
      </dgm:t>
    </dgm:pt>
    <dgm:pt modelId="{CCD82A16-6BAA-43D4-8139-574F861172E4}" type="sibTrans" cxnId="{AC0D25C9-FFF6-45E7-BD87-60F91AB31268}">
      <dgm:prSet/>
      <dgm:spPr/>
      <dgm:t>
        <a:bodyPr/>
        <a:lstStyle/>
        <a:p>
          <a:endParaRPr lang="en-US"/>
        </a:p>
      </dgm:t>
    </dgm:pt>
    <dgm:pt modelId="{096C60DF-4BF6-4944-8A9F-D12561FC32F3}">
      <dgm:prSet custT="1"/>
      <dgm:spPr/>
      <dgm:t>
        <a:bodyPr/>
        <a:lstStyle/>
        <a:p>
          <a:r>
            <a:rPr lang="en-US" sz="3200" dirty="0" err="1">
              <a:latin typeface="Montserrat" pitchFamily="2" charset="77"/>
            </a:rPr>
            <a:t>ipcMain</a:t>
          </a:r>
          <a:endParaRPr lang="en-US" sz="3200" dirty="0">
            <a:latin typeface="Montserrat" pitchFamily="2" charset="77"/>
          </a:endParaRPr>
        </a:p>
      </dgm:t>
    </dgm:pt>
    <dgm:pt modelId="{5EE4FE0C-0509-4844-B978-8E8EBB73E74A}" type="parTrans" cxnId="{F80A757A-6A8F-4901-9261-98919C0D7949}">
      <dgm:prSet/>
      <dgm:spPr/>
      <dgm:t>
        <a:bodyPr/>
        <a:lstStyle/>
        <a:p>
          <a:endParaRPr lang="en-US"/>
        </a:p>
      </dgm:t>
    </dgm:pt>
    <dgm:pt modelId="{5140E201-F7D7-4D2C-9AF5-90E6FA7D302E}" type="sibTrans" cxnId="{F80A757A-6A8F-4901-9261-98919C0D7949}">
      <dgm:prSet/>
      <dgm:spPr/>
      <dgm:t>
        <a:bodyPr/>
        <a:lstStyle/>
        <a:p>
          <a:endParaRPr lang="en-US"/>
        </a:p>
      </dgm:t>
    </dgm:pt>
    <dgm:pt modelId="{150F34B6-26EC-47D5-86C8-C83BBB372A45}">
      <dgm:prSet custT="1"/>
      <dgm:spPr/>
      <dgm:t>
        <a:bodyPr/>
        <a:lstStyle/>
        <a:p>
          <a:r>
            <a:rPr lang="en-US" sz="3200" dirty="0">
              <a:latin typeface="Montserrat" pitchFamily="2" charset="77"/>
            </a:rPr>
            <a:t>Dialog</a:t>
          </a:r>
        </a:p>
      </dgm:t>
    </dgm:pt>
    <dgm:pt modelId="{11EDDF81-ADC6-434B-932E-E999B39D4199}" type="parTrans" cxnId="{96F3FEBA-F517-40CB-A63C-45F6A2D09A00}">
      <dgm:prSet/>
      <dgm:spPr/>
      <dgm:t>
        <a:bodyPr/>
        <a:lstStyle/>
        <a:p>
          <a:endParaRPr lang="en-US"/>
        </a:p>
      </dgm:t>
    </dgm:pt>
    <dgm:pt modelId="{34E2CE2A-A1AA-4EA2-BB6D-E942679E7D0B}" type="sibTrans" cxnId="{96F3FEBA-F517-40CB-A63C-45F6A2D09A00}">
      <dgm:prSet/>
      <dgm:spPr/>
      <dgm:t>
        <a:bodyPr/>
        <a:lstStyle/>
        <a:p>
          <a:endParaRPr lang="en-US"/>
        </a:p>
      </dgm:t>
    </dgm:pt>
    <dgm:pt modelId="{FD9D8457-A3B2-4FED-99EC-A8099A2D7E74}">
      <dgm:prSet custT="1"/>
      <dgm:spPr/>
      <dgm:t>
        <a:bodyPr/>
        <a:lstStyle/>
        <a:p>
          <a:r>
            <a:rPr lang="en-US" sz="3200" dirty="0">
              <a:latin typeface="Montserrat" pitchFamily="2" charset="77"/>
            </a:rPr>
            <a:t>Menu, menu-item</a:t>
          </a:r>
        </a:p>
      </dgm:t>
    </dgm:pt>
    <dgm:pt modelId="{F122D3DA-1076-4F62-B8F5-2638FBB9F05B}" type="parTrans" cxnId="{5D9BB743-0823-4A7E-9A83-2CA4FF72235D}">
      <dgm:prSet/>
      <dgm:spPr/>
      <dgm:t>
        <a:bodyPr/>
        <a:lstStyle/>
        <a:p>
          <a:endParaRPr lang="en-US"/>
        </a:p>
      </dgm:t>
    </dgm:pt>
    <dgm:pt modelId="{8A40C815-5332-45D9-9377-0B4ABA727677}" type="sibTrans" cxnId="{5D9BB743-0823-4A7E-9A83-2CA4FF72235D}">
      <dgm:prSet/>
      <dgm:spPr/>
      <dgm:t>
        <a:bodyPr/>
        <a:lstStyle/>
        <a:p>
          <a:endParaRPr lang="en-US"/>
        </a:p>
      </dgm:t>
    </dgm:pt>
    <dgm:pt modelId="{8CF75C14-630F-48A3-AF30-3FA46194039F}">
      <dgm:prSet custT="1"/>
      <dgm:spPr/>
      <dgm:t>
        <a:bodyPr/>
        <a:lstStyle/>
        <a:p>
          <a:r>
            <a:rPr lang="en-US" sz="3200" dirty="0">
              <a:latin typeface="Montserrat" pitchFamily="2" charset="77"/>
            </a:rPr>
            <a:t>Power-monitor</a:t>
          </a:r>
        </a:p>
      </dgm:t>
    </dgm:pt>
    <dgm:pt modelId="{E9DB2627-CC30-4893-BD52-335831731DD3}" type="parTrans" cxnId="{B841B282-F677-4860-8498-24E08FA97011}">
      <dgm:prSet/>
      <dgm:spPr/>
      <dgm:t>
        <a:bodyPr/>
        <a:lstStyle/>
        <a:p>
          <a:endParaRPr lang="en-US"/>
        </a:p>
      </dgm:t>
    </dgm:pt>
    <dgm:pt modelId="{CBBE1E39-9504-4F3A-9CE2-CF1E1391ADE3}" type="sibTrans" cxnId="{B841B282-F677-4860-8498-24E08FA97011}">
      <dgm:prSet/>
      <dgm:spPr/>
      <dgm:t>
        <a:bodyPr/>
        <a:lstStyle/>
        <a:p>
          <a:endParaRPr lang="en-US"/>
        </a:p>
      </dgm:t>
    </dgm:pt>
    <dgm:pt modelId="{8D3EFA76-4AD1-401E-8A9E-06186A412E3D}">
      <dgm:prSet custT="1"/>
      <dgm:spPr/>
      <dgm:t>
        <a:bodyPr/>
        <a:lstStyle/>
        <a:p>
          <a:r>
            <a:rPr lang="en-US" sz="3200" dirty="0">
              <a:latin typeface="Montserrat" pitchFamily="2" charset="77"/>
            </a:rPr>
            <a:t> more …</a:t>
          </a:r>
        </a:p>
      </dgm:t>
    </dgm:pt>
    <dgm:pt modelId="{81D524E5-F325-4EDA-92C5-F6D65B19B639}" type="parTrans" cxnId="{32E58FB9-C41B-4BBB-B45B-C4A2794E0C51}">
      <dgm:prSet/>
      <dgm:spPr/>
      <dgm:t>
        <a:bodyPr/>
        <a:lstStyle/>
        <a:p>
          <a:endParaRPr lang="en-US"/>
        </a:p>
      </dgm:t>
    </dgm:pt>
    <dgm:pt modelId="{EADC55A5-D917-4DB3-9924-C14A8246835F}" type="sibTrans" cxnId="{32E58FB9-C41B-4BBB-B45B-C4A2794E0C51}">
      <dgm:prSet/>
      <dgm:spPr/>
      <dgm:t>
        <a:bodyPr/>
        <a:lstStyle/>
        <a:p>
          <a:endParaRPr lang="en-US"/>
        </a:p>
      </dgm:t>
    </dgm:pt>
    <dgm:pt modelId="{42FE09C4-36AD-FA4A-9D1C-BE3DD53471B8}" type="pres">
      <dgm:prSet presAssocID="{B6256C4C-BA4F-4849-93BD-97998971153F}" presName="CompostProcess" presStyleCnt="0">
        <dgm:presLayoutVars>
          <dgm:dir/>
          <dgm:resizeHandles val="exact"/>
        </dgm:presLayoutVars>
      </dgm:prSet>
      <dgm:spPr/>
    </dgm:pt>
    <dgm:pt modelId="{DE9253BC-2EC6-2941-B268-9CDA548EBB51}" type="pres">
      <dgm:prSet presAssocID="{B6256C4C-BA4F-4849-93BD-97998971153F}" presName="arrow" presStyleLbl="bgShp" presStyleIdx="0" presStyleCnt="1"/>
      <dgm:spPr/>
    </dgm:pt>
    <dgm:pt modelId="{2C101E58-4B47-0848-BE06-225CE595A937}" type="pres">
      <dgm:prSet presAssocID="{B6256C4C-BA4F-4849-93BD-97998971153F}" presName="linearProcess" presStyleCnt="0"/>
      <dgm:spPr/>
    </dgm:pt>
    <dgm:pt modelId="{C07D3E03-B537-1140-BC5A-307F8DEC3FE7}" type="pres">
      <dgm:prSet presAssocID="{FB669F3E-1A6D-41D5-B64A-251AF422D874}" presName="textNode" presStyleLbl="node1" presStyleIdx="0" presStyleCnt="7">
        <dgm:presLayoutVars>
          <dgm:bulletEnabled val="1"/>
        </dgm:presLayoutVars>
      </dgm:prSet>
      <dgm:spPr/>
    </dgm:pt>
    <dgm:pt modelId="{6109D454-D223-DD42-8C84-9AA6CF929EA7}" type="pres">
      <dgm:prSet presAssocID="{12CFB55D-4069-4AAA-A644-8DBF67871390}" presName="sibTrans" presStyleCnt="0"/>
      <dgm:spPr/>
    </dgm:pt>
    <dgm:pt modelId="{76420E3C-BB71-1F44-8A33-08958020494C}" type="pres">
      <dgm:prSet presAssocID="{5BED2D2B-8EDD-4998-85F9-EC0C0EBDAA82}" presName="textNode" presStyleLbl="node1" presStyleIdx="1" presStyleCnt="7">
        <dgm:presLayoutVars>
          <dgm:bulletEnabled val="1"/>
        </dgm:presLayoutVars>
      </dgm:prSet>
      <dgm:spPr/>
    </dgm:pt>
    <dgm:pt modelId="{E372B837-E2FC-6A42-8813-EC5A3D1093AC}" type="pres">
      <dgm:prSet presAssocID="{CCD82A16-6BAA-43D4-8139-574F861172E4}" presName="sibTrans" presStyleCnt="0"/>
      <dgm:spPr/>
    </dgm:pt>
    <dgm:pt modelId="{AD03AD01-6407-3946-A661-977C517BD798}" type="pres">
      <dgm:prSet presAssocID="{096C60DF-4BF6-4944-8A9F-D12561FC32F3}" presName="textNode" presStyleLbl="node1" presStyleIdx="2" presStyleCnt="7">
        <dgm:presLayoutVars>
          <dgm:bulletEnabled val="1"/>
        </dgm:presLayoutVars>
      </dgm:prSet>
      <dgm:spPr/>
    </dgm:pt>
    <dgm:pt modelId="{8D4490E8-C395-3B47-8ECB-219542039841}" type="pres">
      <dgm:prSet presAssocID="{5140E201-F7D7-4D2C-9AF5-90E6FA7D302E}" presName="sibTrans" presStyleCnt="0"/>
      <dgm:spPr/>
    </dgm:pt>
    <dgm:pt modelId="{7DA8A591-65D9-C14D-867B-121160EF655D}" type="pres">
      <dgm:prSet presAssocID="{150F34B6-26EC-47D5-86C8-C83BBB372A45}" presName="textNode" presStyleLbl="node1" presStyleIdx="3" presStyleCnt="7">
        <dgm:presLayoutVars>
          <dgm:bulletEnabled val="1"/>
        </dgm:presLayoutVars>
      </dgm:prSet>
      <dgm:spPr/>
    </dgm:pt>
    <dgm:pt modelId="{8CD53F13-E1BA-EA49-9BE4-F3E55FC5DB77}" type="pres">
      <dgm:prSet presAssocID="{34E2CE2A-A1AA-4EA2-BB6D-E942679E7D0B}" presName="sibTrans" presStyleCnt="0"/>
      <dgm:spPr/>
    </dgm:pt>
    <dgm:pt modelId="{7A97ADBE-C844-0A44-B91D-CFA14DC79C7C}" type="pres">
      <dgm:prSet presAssocID="{FD9D8457-A3B2-4FED-99EC-A8099A2D7E74}" presName="textNode" presStyleLbl="node1" presStyleIdx="4" presStyleCnt="7">
        <dgm:presLayoutVars>
          <dgm:bulletEnabled val="1"/>
        </dgm:presLayoutVars>
      </dgm:prSet>
      <dgm:spPr/>
    </dgm:pt>
    <dgm:pt modelId="{33019972-50BE-104E-BDD7-3856E64EDF6B}" type="pres">
      <dgm:prSet presAssocID="{8A40C815-5332-45D9-9377-0B4ABA727677}" presName="sibTrans" presStyleCnt="0"/>
      <dgm:spPr/>
    </dgm:pt>
    <dgm:pt modelId="{8B3E944A-A31E-C043-B95D-1BEABA3E2E6E}" type="pres">
      <dgm:prSet presAssocID="{8CF75C14-630F-48A3-AF30-3FA46194039F}" presName="textNode" presStyleLbl="node1" presStyleIdx="5" presStyleCnt="7">
        <dgm:presLayoutVars>
          <dgm:bulletEnabled val="1"/>
        </dgm:presLayoutVars>
      </dgm:prSet>
      <dgm:spPr/>
    </dgm:pt>
    <dgm:pt modelId="{D150570B-5C3E-BB4D-8755-9FAF54AE3ECC}" type="pres">
      <dgm:prSet presAssocID="{CBBE1E39-9504-4F3A-9CE2-CF1E1391ADE3}" presName="sibTrans" presStyleCnt="0"/>
      <dgm:spPr/>
    </dgm:pt>
    <dgm:pt modelId="{400E521A-0562-9440-BAA0-801AED371EEC}" type="pres">
      <dgm:prSet presAssocID="{8D3EFA76-4AD1-401E-8A9E-06186A412E3D}" presName="textNode" presStyleLbl="node1" presStyleIdx="6" presStyleCnt="7">
        <dgm:presLayoutVars>
          <dgm:bulletEnabled val="1"/>
        </dgm:presLayoutVars>
      </dgm:prSet>
      <dgm:spPr/>
    </dgm:pt>
  </dgm:ptLst>
  <dgm:cxnLst>
    <dgm:cxn modelId="{788A9D21-EA2D-C449-911D-3C7B812FAA0D}" type="presOf" srcId="{096C60DF-4BF6-4944-8A9F-D12561FC32F3}" destId="{AD03AD01-6407-3946-A661-977C517BD798}" srcOrd="0" destOrd="0" presId="urn:microsoft.com/office/officeart/2005/8/layout/hProcess9"/>
    <dgm:cxn modelId="{26D0F82D-ACF9-4541-B199-85CDE6F75514}" type="presOf" srcId="{FB669F3E-1A6D-41D5-B64A-251AF422D874}" destId="{C07D3E03-B537-1140-BC5A-307F8DEC3FE7}" srcOrd="0" destOrd="0" presId="urn:microsoft.com/office/officeart/2005/8/layout/hProcess9"/>
    <dgm:cxn modelId="{D2451F3C-55DD-824D-9624-074895648093}" type="presOf" srcId="{8CF75C14-630F-48A3-AF30-3FA46194039F}" destId="{8B3E944A-A31E-C043-B95D-1BEABA3E2E6E}" srcOrd="0" destOrd="0" presId="urn:microsoft.com/office/officeart/2005/8/layout/hProcess9"/>
    <dgm:cxn modelId="{5D9BB743-0823-4A7E-9A83-2CA4FF72235D}" srcId="{B6256C4C-BA4F-4849-93BD-97998971153F}" destId="{FD9D8457-A3B2-4FED-99EC-A8099A2D7E74}" srcOrd="4" destOrd="0" parTransId="{F122D3DA-1076-4F62-B8F5-2638FBB9F05B}" sibTransId="{8A40C815-5332-45D9-9377-0B4ABA727677}"/>
    <dgm:cxn modelId="{F80A757A-6A8F-4901-9261-98919C0D7949}" srcId="{B6256C4C-BA4F-4849-93BD-97998971153F}" destId="{096C60DF-4BF6-4944-8A9F-D12561FC32F3}" srcOrd="2" destOrd="0" parTransId="{5EE4FE0C-0509-4844-B978-8E8EBB73E74A}" sibTransId="{5140E201-F7D7-4D2C-9AF5-90E6FA7D302E}"/>
    <dgm:cxn modelId="{7C432D7C-65EA-4488-BA1D-7FA30501AFC9}" srcId="{B6256C4C-BA4F-4849-93BD-97998971153F}" destId="{FB669F3E-1A6D-41D5-B64A-251AF422D874}" srcOrd="0" destOrd="0" parTransId="{0FD28814-E39F-45DD-A74A-067216D2BD5E}" sibTransId="{12CFB55D-4069-4AAA-A644-8DBF67871390}"/>
    <dgm:cxn modelId="{B841B282-F677-4860-8498-24E08FA97011}" srcId="{B6256C4C-BA4F-4849-93BD-97998971153F}" destId="{8CF75C14-630F-48A3-AF30-3FA46194039F}" srcOrd="5" destOrd="0" parTransId="{E9DB2627-CC30-4893-BD52-335831731DD3}" sibTransId="{CBBE1E39-9504-4F3A-9CE2-CF1E1391ADE3}"/>
    <dgm:cxn modelId="{993A3A8D-E96D-B647-A942-DC44DB1831D9}" type="presOf" srcId="{B6256C4C-BA4F-4849-93BD-97998971153F}" destId="{42FE09C4-36AD-FA4A-9D1C-BE3DD53471B8}" srcOrd="0" destOrd="0" presId="urn:microsoft.com/office/officeart/2005/8/layout/hProcess9"/>
    <dgm:cxn modelId="{E284949C-69AF-C74E-A68D-710AFBC8E8ED}" type="presOf" srcId="{FD9D8457-A3B2-4FED-99EC-A8099A2D7E74}" destId="{7A97ADBE-C844-0A44-B91D-CFA14DC79C7C}" srcOrd="0" destOrd="0" presId="urn:microsoft.com/office/officeart/2005/8/layout/hProcess9"/>
    <dgm:cxn modelId="{65F80AA9-6C8E-E146-AF3E-D6B9F8D74D70}" type="presOf" srcId="{150F34B6-26EC-47D5-86C8-C83BBB372A45}" destId="{7DA8A591-65D9-C14D-867B-121160EF655D}" srcOrd="0" destOrd="0" presId="urn:microsoft.com/office/officeart/2005/8/layout/hProcess9"/>
    <dgm:cxn modelId="{32E58FB9-C41B-4BBB-B45B-C4A2794E0C51}" srcId="{B6256C4C-BA4F-4849-93BD-97998971153F}" destId="{8D3EFA76-4AD1-401E-8A9E-06186A412E3D}" srcOrd="6" destOrd="0" parTransId="{81D524E5-F325-4EDA-92C5-F6D65B19B639}" sibTransId="{EADC55A5-D917-4DB3-9924-C14A8246835F}"/>
    <dgm:cxn modelId="{96F3FEBA-F517-40CB-A63C-45F6A2D09A00}" srcId="{B6256C4C-BA4F-4849-93BD-97998971153F}" destId="{150F34B6-26EC-47D5-86C8-C83BBB372A45}" srcOrd="3" destOrd="0" parTransId="{11EDDF81-ADC6-434B-932E-E999B39D4199}" sibTransId="{34E2CE2A-A1AA-4EA2-BB6D-E942679E7D0B}"/>
    <dgm:cxn modelId="{AC0D25C9-FFF6-45E7-BD87-60F91AB31268}" srcId="{B6256C4C-BA4F-4849-93BD-97998971153F}" destId="{5BED2D2B-8EDD-4998-85F9-EC0C0EBDAA82}" srcOrd="1" destOrd="0" parTransId="{215D6909-EFA1-4220-81FE-D1C5E263031E}" sibTransId="{CCD82A16-6BAA-43D4-8139-574F861172E4}"/>
    <dgm:cxn modelId="{649FF1CE-3410-A44E-A23A-52E0D73DE2A4}" type="presOf" srcId="{8D3EFA76-4AD1-401E-8A9E-06186A412E3D}" destId="{400E521A-0562-9440-BAA0-801AED371EEC}" srcOrd="0" destOrd="0" presId="urn:microsoft.com/office/officeart/2005/8/layout/hProcess9"/>
    <dgm:cxn modelId="{4155E9D6-DAA0-3447-B28C-2B571FC7B2BA}" type="presOf" srcId="{5BED2D2B-8EDD-4998-85F9-EC0C0EBDAA82}" destId="{76420E3C-BB71-1F44-8A33-08958020494C}" srcOrd="0" destOrd="0" presId="urn:microsoft.com/office/officeart/2005/8/layout/hProcess9"/>
    <dgm:cxn modelId="{7E05917B-51FD-4E40-B052-0A01BB41C457}" type="presParOf" srcId="{42FE09C4-36AD-FA4A-9D1C-BE3DD53471B8}" destId="{DE9253BC-2EC6-2941-B268-9CDA548EBB51}" srcOrd="0" destOrd="0" presId="urn:microsoft.com/office/officeart/2005/8/layout/hProcess9"/>
    <dgm:cxn modelId="{C6A1B20B-D17D-BC4A-8172-29D0CD4BC5AB}" type="presParOf" srcId="{42FE09C4-36AD-FA4A-9D1C-BE3DD53471B8}" destId="{2C101E58-4B47-0848-BE06-225CE595A937}" srcOrd="1" destOrd="0" presId="urn:microsoft.com/office/officeart/2005/8/layout/hProcess9"/>
    <dgm:cxn modelId="{8B497AA1-AB4E-FE44-92A3-286FFCCDCA75}" type="presParOf" srcId="{2C101E58-4B47-0848-BE06-225CE595A937}" destId="{C07D3E03-B537-1140-BC5A-307F8DEC3FE7}" srcOrd="0" destOrd="0" presId="urn:microsoft.com/office/officeart/2005/8/layout/hProcess9"/>
    <dgm:cxn modelId="{53BCD1BF-321E-8741-A89D-2C06D9E77809}" type="presParOf" srcId="{2C101E58-4B47-0848-BE06-225CE595A937}" destId="{6109D454-D223-DD42-8C84-9AA6CF929EA7}" srcOrd="1" destOrd="0" presId="urn:microsoft.com/office/officeart/2005/8/layout/hProcess9"/>
    <dgm:cxn modelId="{77D6E4E2-8CDB-A24D-8893-95D58ED495EA}" type="presParOf" srcId="{2C101E58-4B47-0848-BE06-225CE595A937}" destId="{76420E3C-BB71-1F44-8A33-08958020494C}" srcOrd="2" destOrd="0" presId="urn:microsoft.com/office/officeart/2005/8/layout/hProcess9"/>
    <dgm:cxn modelId="{F54780CC-005F-6C46-81C5-02C5E7FCE0C2}" type="presParOf" srcId="{2C101E58-4B47-0848-BE06-225CE595A937}" destId="{E372B837-E2FC-6A42-8813-EC5A3D1093AC}" srcOrd="3" destOrd="0" presId="urn:microsoft.com/office/officeart/2005/8/layout/hProcess9"/>
    <dgm:cxn modelId="{4EFC80A1-49AC-684A-A9DF-6FB6D7F253B2}" type="presParOf" srcId="{2C101E58-4B47-0848-BE06-225CE595A937}" destId="{AD03AD01-6407-3946-A661-977C517BD798}" srcOrd="4" destOrd="0" presId="urn:microsoft.com/office/officeart/2005/8/layout/hProcess9"/>
    <dgm:cxn modelId="{DAA63613-4205-FA41-A1CE-AB5A43A72195}" type="presParOf" srcId="{2C101E58-4B47-0848-BE06-225CE595A937}" destId="{8D4490E8-C395-3B47-8ECB-219542039841}" srcOrd="5" destOrd="0" presId="urn:microsoft.com/office/officeart/2005/8/layout/hProcess9"/>
    <dgm:cxn modelId="{D6BB3833-2914-B641-BCEE-A91EDB685A3F}" type="presParOf" srcId="{2C101E58-4B47-0848-BE06-225CE595A937}" destId="{7DA8A591-65D9-C14D-867B-121160EF655D}" srcOrd="6" destOrd="0" presId="urn:microsoft.com/office/officeart/2005/8/layout/hProcess9"/>
    <dgm:cxn modelId="{B373E83F-688F-5447-801E-F7C14F9001EC}" type="presParOf" srcId="{2C101E58-4B47-0848-BE06-225CE595A937}" destId="{8CD53F13-E1BA-EA49-9BE4-F3E55FC5DB77}" srcOrd="7" destOrd="0" presId="urn:microsoft.com/office/officeart/2005/8/layout/hProcess9"/>
    <dgm:cxn modelId="{A4DF0D50-A919-FF4C-947B-009080235030}" type="presParOf" srcId="{2C101E58-4B47-0848-BE06-225CE595A937}" destId="{7A97ADBE-C844-0A44-B91D-CFA14DC79C7C}" srcOrd="8" destOrd="0" presId="urn:microsoft.com/office/officeart/2005/8/layout/hProcess9"/>
    <dgm:cxn modelId="{ED1CD5EF-DBDE-454B-829E-F126A32E94E9}" type="presParOf" srcId="{2C101E58-4B47-0848-BE06-225CE595A937}" destId="{33019972-50BE-104E-BDD7-3856E64EDF6B}" srcOrd="9" destOrd="0" presId="urn:microsoft.com/office/officeart/2005/8/layout/hProcess9"/>
    <dgm:cxn modelId="{7D26679D-E882-AD48-9744-668E4F51F890}" type="presParOf" srcId="{2C101E58-4B47-0848-BE06-225CE595A937}" destId="{8B3E944A-A31E-C043-B95D-1BEABA3E2E6E}" srcOrd="10" destOrd="0" presId="urn:microsoft.com/office/officeart/2005/8/layout/hProcess9"/>
    <dgm:cxn modelId="{2C2D7672-3BE5-5545-86AC-7E448DEA95FB}" type="presParOf" srcId="{2C101E58-4B47-0848-BE06-225CE595A937}" destId="{D150570B-5C3E-BB4D-8755-9FAF54AE3ECC}" srcOrd="11" destOrd="0" presId="urn:microsoft.com/office/officeart/2005/8/layout/hProcess9"/>
    <dgm:cxn modelId="{A86FC592-00EE-BF44-9554-072EC1F10EDD}" type="presParOf" srcId="{2C101E58-4B47-0848-BE06-225CE595A937}" destId="{400E521A-0562-9440-BAA0-801AED371EEC}"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02731-98E2-476F-BF81-308CB1DB8641}" type="doc">
      <dgm:prSet loTypeId="urn:microsoft.com/office/officeart/2018/5/layout/IconCircleLabelList" loCatId="icon" qsTypeId="urn:microsoft.com/office/officeart/2005/8/quickstyle/simple4" qsCatId="simple" csTypeId="urn:microsoft.com/office/officeart/2018/5/colors/Iconchunking_neutralicon_accent4_2" csCatId="accent4" phldr="1"/>
      <dgm:spPr/>
      <dgm:t>
        <a:bodyPr/>
        <a:lstStyle/>
        <a:p>
          <a:endParaRPr lang="en-US"/>
        </a:p>
      </dgm:t>
    </dgm:pt>
    <dgm:pt modelId="{E2E5F2C3-935C-47A4-B84B-000F79B4F8B3}">
      <dgm:prSet/>
      <dgm:spPr/>
      <dgm:t>
        <a:bodyPr/>
        <a:lstStyle/>
        <a:p>
          <a:pPr>
            <a:defRPr cap="all"/>
          </a:pPr>
          <a:r>
            <a:rPr lang="en-US"/>
            <a:t>Clipboard</a:t>
          </a:r>
        </a:p>
      </dgm:t>
    </dgm:pt>
    <dgm:pt modelId="{ECB1F256-B2D3-41B9-BA9A-7F0A153E4038}" type="parTrans" cxnId="{64B0F776-4332-4EEB-8F01-593B9E0C7C97}">
      <dgm:prSet/>
      <dgm:spPr/>
      <dgm:t>
        <a:bodyPr/>
        <a:lstStyle/>
        <a:p>
          <a:endParaRPr lang="en-US"/>
        </a:p>
      </dgm:t>
    </dgm:pt>
    <dgm:pt modelId="{98B5A05E-BCD0-4318-8AC5-913449144B18}" type="sibTrans" cxnId="{64B0F776-4332-4EEB-8F01-593B9E0C7C97}">
      <dgm:prSet/>
      <dgm:spPr/>
      <dgm:t>
        <a:bodyPr/>
        <a:lstStyle/>
        <a:p>
          <a:endParaRPr lang="en-US"/>
        </a:p>
      </dgm:t>
    </dgm:pt>
    <dgm:pt modelId="{D53A1821-1FA3-4BE1-A808-2866E6663F11}">
      <dgm:prSet/>
      <dgm:spPr/>
      <dgm:t>
        <a:bodyPr/>
        <a:lstStyle/>
        <a:p>
          <a:pPr>
            <a:defRPr cap="all"/>
          </a:pPr>
          <a:r>
            <a:rPr lang="en-US"/>
            <a:t>Crash-reporter</a:t>
          </a:r>
        </a:p>
      </dgm:t>
    </dgm:pt>
    <dgm:pt modelId="{C57741E9-893C-4DB4-9B3A-A6279AA786F3}" type="parTrans" cxnId="{6E13F308-816E-4288-A7B9-A8620FDFDA2F}">
      <dgm:prSet/>
      <dgm:spPr/>
      <dgm:t>
        <a:bodyPr/>
        <a:lstStyle/>
        <a:p>
          <a:endParaRPr lang="en-US"/>
        </a:p>
      </dgm:t>
    </dgm:pt>
    <dgm:pt modelId="{6F9E233D-4D0B-4C3D-9C20-81A229367C51}" type="sibTrans" cxnId="{6E13F308-816E-4288-A7B9-A8620FDFDA2F}">
      <dgm:prSet/>
      <dgm:spPr/>
      <dgm:t>
        <a:bodyPr/>
        <a:lstStyle/>
        <a:p>
          <a:endParaRPr lang="en-US"/>
        </a:p>
      </dgm:t>
    </dgm:pt>
    <dgm:pt modelId="{E7F76263-D3D1-421A-8FAF-DFF05D208C11}">
      <dgm:prSet/>
      <dgm:spPr/>
      <dgm:t>
        <a:bodyPr/>
        <a:lstStyle/>
        <a:p>
          <a:pPr>
            <a:defRPr cap="all"/>
          </a:pPr>
          <a:r>
            <a:rPr lang="en-US"/>
            <a:t>Native-image</a:t>
          </a:r>
        </a:p>
      </dgm:t>
    </dgm:pt>
    <dgm:pt modelId="{A9ED74E4-8420-4E13-A990-6B2750ECBBD9}" type="parTrans" cxnId="{FF3C762E-6890-4F3A-BEB4-F8332E2E96D4}">
      <dgm:prSet/>
      <dgm:spPr/>
      <dgm:t>
        <a:bodyPr/>
        <a:lstStyle/>
        <a:p>
          <a:endParaRPr lang="en-US"/>
        </a:p>
      </dgm:t>
    </dgm:pt>
    <dgm:pt modelId="{77EA34F8-3D7B-4E00-8880-61DD8BCC92A4}" type="sibTrans" cxnId="{FF3C762E-6890-4F3A-BEB4-F8332E2E96D4}">
      <dgm:prSet/>
      <dgm:spPr/>
      <dgm:t>
        <a:bodyPr/>
        <a:lstStyle/>
        <a:p>
          <a:endParaRPr lang="en-US"/>
        </a:p>
      </dgm:t>
    </dgm:pt>
    <dgm:pt modelId="{14371579-61D6-4F62-A5B7-AF3B1ECC5942}">
      <dgm:prSet/>
      <dgm:spPr/>
      <dgm:t>
        <a:bodyPr/>
        <a:lstStyle/>
        <a:p>
          <a:pPr>
            <a:defRPr cap="all"/>
          </a:pPr>
          <a:r>
            <a:rPr lang="en-US"/>
            <a:t>Screen</a:t>
          </a:r>
        </a:p>
      </dgm:t>
    </dgm:pt>
    <dgm:pt modelId="{AE461B10-99C0-464E-BC08-868F15D99E87}" type="parTrans" cxnId="{CBF0DAE3-7B70-46FF-9E4D-464494AB71A1}">
      <dgm:prSet/>
      <dgm:spPr/>
      <dgm:t>
        <a:bodyPr/>
        <a:lstStyle/>
        <a:p>
          <a:endParaRPr lang="en-US"/>
        </a:p>
      </dgm:t>
    </dgm:pt>
    <dgm:pt modelId="{45987DE1-AD66-4BF4-B471-25B9F94CD675}" type="sibTrans" cxnId="{CBF0DAE3-7B70-46FF-9E4D-464494AB71A1}">
      <dgm:prSet/>
      <dgm:spPr/>
      <dgm:t>
        <a:bodyPr/>
        <a:lstStyle/>
        <a:p>
          <a:endParaRPr lang="en-US"/>
        </a:p>
      </dgm:t>
    </dgm:pt>
    <dgm:pt modelId="{A4711D26-65D8-4C23-B867-50A90676B205}">
      <dgm:prSet/>
      <dgm:spPr/>
      <dgm:t>
        <a:bodyPr/>
        <a:lstStyle/>
        <a:p>
          <a:pPr>
            <a:defRPr cap="all"/>
          </a:pPr>
          <a:r>
            <a:rPr lang="en-US"/>
            <a:t>Shell</a:t>
          </a:r>
        </a:p>
      </dgm:t>
    </dgm:pt>
    <dgm:pt modelId="{39E3C59D-A45E-4111-91D5-D48BA827AE87}" type="parTrans" cxnId="{557F7963-6EC1-47F4-A193-B1964F73F990}">
      <dgm:prSet/>
      <dgm:spPr/>
      <dgm:t>
        <a:bodyPr/>
        <a:lstStyle/>
        <a:p>
          <a:endParaRPr lang="en-US"/>
        </a:p>
      </dgm:t>
    </dgm:pt>
    <dgm:pt modelId="{DC8D4B9C-D29E-4768-A6B9-5B3F80BF569F}" type="sibTrans" cxnId="{557F7963-6EC1-47F4-A193-B1964F73F990}">
      <dgm:prSet/>
      <dgm:spPr/>
      <dgm:t>
        <a:bodyPr/>
        <a:lstStyle/>
        <a:p>
          <a:endParaRPr lang="en-US"/>
        </a:p>
      </dgm:t>
    </dgm:pt>
    <dgm:pt modelId="{0D62C921-837D-484E-B4ED-70E9BB4C432B}">
      <dgm:prSet/>
      <dgm:spPr/>
      <dgm:t>
        <a:bodyPr/>
        <a:lstStyle/>
        <a:p>
          <a:pPr>
            <a:defRPr cap="all"/>
          </a:pPr>
          <a:r>
            <a:rPr lang="en-US"/>
            <a:t>Synopsis</a:t>
          </a:r>
        </a:p>
      </dgm:t>
    </dgm:pt>
    <dgm:pt modelId="{D5F78F1E-9C9E-4A88-9607-1931D3F000B1}" type="parTrans" cxnId="{B10961AC-FFE0-4400-B6C9-DA12228A219B}">
      <dgm:prSet/>
      <dgm:spPr/>
      <dgm:t>
        <a:bodyPr/>
        <a:lstStyle/>
        <a:p>
          <a:endParaRPr lang="en-US"/>
        </a:p>
      </dgm:t>
    </dgm:pt>
    <dgm:pt modelId="{C03C422D-6EDF-4CD8-905C-4914EFCF89CB}" type="sibTrans" cxnId="{B10961AC-FFE0-4400-B6C9-DA12228A219B}">
      <dgm:prSet/>
      <dgm:spPr/>
      <dgm:t>
        <a:bodyPr/>
        <a:lstStyle/>
        <a:p>
          <a:endParaRPr lang="en-US"/>
        </a:p>
      </dgm:t>
    </dgm:pt>
    <dgm:pt modelId="{85FC6427-0D1A-4973-B753-8037A47365B7}">
      <dgm:prSet/>
      <dgm:spPr/>
      <dgm:t>
        <a:bodyPr/>
        <a:lstStyle/>
        <a:p>
          <a:pPr>
            <a:defRPr cap="all"/>
          </a:pPr>
          <a:r>
            <a:rPr lang="en-US"/>
            <a:t>Process</a:t>
          </a:r>
        </a:p>
      </dgm:t>
    </dgm:pt>
    <dgm:pt modelId="{1FD47EE9-2B4B-41C7-818D-BB5D9ACAA7C9}" type="parTrans" cxnId="{B1A6F085-8AA0-4712-94EA-7B84A24F887E}">
      <dgm:prSet/>
      <dgm:spPr/>
      <dgm:t>
        <a:bodyPr/>
        <a:lstStyle/>
        <a:p>
          <a:endParaRPr lang="en-US"/>
        </a:p>
      </dgm:t>
    </dgm:pt>
    <dgm:pt modelId="{85B70AFD-D112-4BF4-A069-284D81FA44A8}" type="sibTrans" cxnId="{B1A6F085-8AA0-4712-94EA-7B84A24F887E}">
      <dgm:prSet/>
      <dgm:spPr/>
      <dgm:t>
        <a:bodyPr/>
        <a:lstStyle/>
        <a:p>
          <a:endParaRPr lang="en-US"/>
        </a:p>
      </dgm:t>
    </dgm:pt>
    <dgm:pt modelId="{E69F1E46-C6CB-4763-9AE8-C75477144A7F}">
      <dgm:prSet/>
      <dgm:spPr/>
      <dgm:t>
        <a:bodyPr/>
        <a:lstStyle/>
        <a:p>
          <a:pPr>
            <a:defRPr cap="all"/>
          </a:pPr>
          <a:r>
            <a:rPr lang="en-US"/>
            <a:t>Environment Variables</a:t>
          </a:r>
        </a:p>
      </dgm:t>
    </dgm:pt>
    <dgm:pt modelId="{1728B0A7-36CD-42D5-AD1B-2C6564B56C0E}" type="parTrans" cxnId="{C19FDC7F-8761-4DB3-82BB-F920ECFB8064}">
      <dgm:prSet/>
      <dgm:spPr/>
      <dgm:t>
        <a:bodyPr/>
        <a:lstStyle/>
        <a:p>
          <a:endParaRPr lang="en-US"/>
        </a:p>
      </dgm:t>
    </dgm:pt>
    <dgm:pt modelId="{DF1359D8-E681-4100-8A0D-939D99281970}" type="sibTrans" cxnId="{C19FDC7F-8761-4DB3-82BB-F920ECFB8064}">
      <dgm:prSet/>
      <dgm:spPr/>
      <dgm:t>
        <a:bodyPr/>
        <a:lstStyle/>
        <a:p>
          <a:endParaRPr lang="en-US"/>
        </a:p>
      </dgm:t>
    </dgm:pt>
    <dgm:pt modelId="{8CAD2238-E1BC-4A7B-8E72-2C5A34FFD73B}" type="pres">
      <dgm:prSet presAssocID="{20802731-98E2-476F-BF81-308CB1DB8641}" presName="root" presStyleCnt="0">
        <dgm:presLayoutVars>
          <dgm:dir/>
          <dgm:resizeHandles val="exact"/>
        </dgm:presLayoutVars>
      </dgm:prSet>
      <dgm:spPr/>
    </dgm:pt>
    <dgm:pt modelId="{98820F27-41D7-4386-B79C-BF83900173F5}" type="pres">
      <dgm:prSet presAssocID="{E2E5F2C3-935C-47A4-B84B-000F79B4F8B3}" presName="compNode" presStyleCnt="0"/>
      <dgm:spPr/>
    </dgm:pt>
    <dgm:pt modelId="{A6AAB6FD-D96D-4C2A-8787-F3C7A1581D00}" type="pres">
      <dgm:prSet presAssocID="{E2E5F2C3-935C-47A4-B84B-000F79B4F8B3}" presName="iconBgRect" presStyleLbl="bgShp" presStyleIdx="0" presStyleCnt="8"/>
      <dgm:spPr/>
    </dgm:pt>
    <dgm:pt modelId="{707425BA-AF7B-4E02-8CE9-8B1E1E9C15C7}" type="pres">
      <dgm:prSet presAssocID="{E2E5F2C3-935C-47A4-B84B-000F79B4F8B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D448E79-4082-42A0-96DB-D2F099B9CCE5}" type="pres">
      <dgm:prSet presAssocID="{E2E5F2C3-935C-47A4-B84B-000F79B4F8B3}" presName="spaceRect" presStyleCnt="0"/>
      <dgm:spPr/>
    </dgm:pt>
    <dgm:pt modelId="{60ABB7B0-A5B0-45F2-BE2B-4D8916E52C62}" type="pres">
      <dgm:prSet presAssocID="{E2E5F2C3-935C-47A4-B84B-000F79B4F8B3}" presName="textRect" presStyleLbl="revTx" presStyleIdx="0" presStyleCnt="8">
        <dgm:presLayoutVars>
          <dgm:chMax val="1"/>
          <dgm:chPref val="1"/>
        </dgm:presLayoutVars>
      </dgm:prSet>
      <dgm:spPr/>
    </dgm:pt>
    <dgm:pt modelId="{97BA6AB0-B524-4871-B065-B6AC41A36008}" type="pres">
      <dgm:prSet presAssocID="{98B5A05E-BCD0-4318-8AC5-913449144B18}" presName="sibTrans" presStyleCnt="0"/>
      <dgm:spPr/>
    </dgm:pt>
    <dgm:pt modelId="{4F02243E-7209-4B32-9E5D-E26559B126FF}" type="pres">
      <dgm:prSet presAssocID="{D53A1821-1FA3-4BE1-A808-2866E6663F11}" presName="compNode" presStyleCnt="0"/>
      <dgm:spPr/>
    </dgm:pt>
    <dgm:pt modelId="{95DD5150-8523-4E9A-9421-6C82C0094921}" type="pres">
      <dgm:prSet presAssocID="{D53A1821-1FA3-4BE1-A808-2866E6663F11}" presName="iconBgRect" presStyleLbl="bgShp" presStyleIdx="1" presStyleCnt="8"/>
      <dgm:spPr/>
    </dgm:pt>
    <dgm:pt modelId="{98FE1986-C09B-4836-8EEB-D279E4FCFEC5}" type="pres">
      <dgm:prSet presAssocID="{D53A1821-1FA3-4BE1-A808-2866E6663F1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35254E1E-506A-4331-9263-F935CD25AC9E}" type="pres">
      <dgm:prSet presAssocID="{D53A1821-1FA3-4BE1-A808-2866E6663F11}" presName="spaceRect" presStyleCnt="0"/>
      <dgm:spPr/>
    </dgm:pt>
    <dgm:pt modelId="{1A946973-1FE8-47C3-B6F4-21F43CD44068}" type="pres">
      <dgm:prSet presAssocID="{D53A1821-1FA3-4BE1-A808-2866E6663F11}" presName="textRect" presStyleLbl="revTx" presStyleIdx="1" presStyleCnt="8">
        <dgm:presLayoutVars>
          <dgm:chMax val="1"/>
          <dgm:chPref val="1"/>
        </dgm:presLayoutVars>
      </dgm:prSet>
      <dgm:spPr/>
    </dgm:pt>
    <dgm:pt modelId="{0E621A63-E61F-4675-B0AA-8D920E07033B}" type="pres">
      <dgm:prSet presAssocID="{6F9E233D-4D0B-4C3D-9C20-81A229367C51}" presName="sibTrans" presStyleCnt="0"/>
      <dgm:spPr/>
    </dgm:pt>
    <dgm:pt modelId="{79DD6D33-19C7-4044-9F64-29A5C1F1BFDB}" type="pres">
      <dgm:prSet presAssocID="{E7F76263-D3D1-421A-8FAF-DFF05D208C11}" presName="compNode" presStyleCnt="0"/>
      <dgm:spPr/>
    </dgm:pt>
    <dgm:pt modelId="{CC79923B-1B1E-4C16-9663-56A44EF97B32}" type="pres">
      <dgm:prSet presAssocID="{E7F76263-D3D1-421A-8FAF-DFF05D208C11}" presName="iconBgRect" presStyleLbl="bgShp" presStyleIdx="2" presStyleCnt="8"/>
      <dgm:spPr/>
    </dgm:pt>
    <dgm:pt modelId="{0F547E0E-D2C8-48BE-B421-20FDD7063281}" type="pres">
      <dgm:prSet presAssocID="{E7F76263-D3D1-421A-8FAF-DFF05D208C1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2B9F9408-635E-457E-91D9-404FA0FE5720}" type="pres">
      <dgm:prSet presAssocID="{E7F76263-D3D1-421A-8FAF-DFF05D208C11}" presName="spaceRect" presStyleCnt="0"/>
      <dgm:spPr/>
    </dgm:pt>
    <dgm:pt modelId="{83C67078-49B2-40B2-991F-D068407A6F99}" type="pres">
      <dgm:prSet presAssocID="{E7F76263-D3D1-421A-8FAF-DFF05D208C11}" presName="textRect" presStyleLbl="revTx" presStyleIdx="2" presStyleCnt="8">
        <dgm:presLayoutVars>
          <dgm:chMax val="1"/>
          <dgm:chPref val="1"/>
        </dgm:presLayoutVars>
      </dgm:prSet>
      <dgm:spPr/>
    </dgm:pt>
    <dgm:pt modelId="{0B0521C6-B6DF-40C2-9365-1BB4DDDBED7A}" type="pres">
      <dgm:prSet presAssocID="{77EA34F8-3D7B-4E00-8880-61DD8BCC92A4}" presName="sibTrans" presStyleCnt="0"/>
      <dgm:spPr/>
    </dgm:pt>
    <dgm:pt modelId="{8593DA79-E3CE-4DEB-845F-872518BE2281}" type="pres">
      <dgm:prSet presAssocID="{14371579-61D6-4F62-A5B7-AF3B1ECC5942}" presName="compNode" presStyleCnt="0"/>
      <dgm:spPr/>
    </dgm:pt>
    <dgm:pt modelId="{C56D0447-4152-4C4A-A5B8-A72BFA9FC493}" type="pres">
      <dgm:prSet presAssocID="{14371579-61D6-4F62-A5B7-AF3B1ECC5942}" presName="iconBgRect" presStyleLbl="bgShp" presStyleIdx="3" presStyleCnt="8"/>
      <dgm:spPr/>
    </dgm:pt>
    <dgm:pt modelId="{4403085B-16D8-495C-A3D3-B1CD9721C449}" type="pres">
      <dgm:prSet presAssocID="{14371579-61D6-4F62-A5B7-AF3B1ECC594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28AC7F5B-0A10-4204-B4B4-0B41A2BF07B6}" type="pres">
      <dgm:prSet presAssocID="{14371579-61D6-4F62-A5B7-AF3B1ECC5942}" presName="spaceRect" presStyleCnt="0"/>
      <dgm:spPr/>
    </dgm:pt>
    <dgm:pt modelId="{4E196438-0BFA-498D-A7C5-B0174BDB59D9}" type="pres">
      <dgm:prSet presAssocID="{14371579-61D6-4F62-A5B7-AF3B1ECC5942}" presName="textRect" presStyleLbl="revTx" presStyleIdx="3" presStyleCnt="8">
        <dgm:presLayoutVars>
          <dgm:chMax val="1"/>
          <dgm:chPref val="1"/>
        </dgm:presLayoutVars>
      </dgm:prSet>
      <dgm:spPr/>
    </dgm:pt>
    <dgm:pt modelId="{795CE2DF-7A82-49B5-85EB-56B47EB834F8}" type="pres">
      <dgm:prSet presAssocID="{45987DE1-AD66-4BF4-B471-25B9F94CD675}" presName="sibTrans" presStyleCnt="0"/>
      <dgm:spPr/>
    </dgm:pt>
    <dgm:pt modelId="{DA953B83-492C-44F0-81A2-E3803FDB7C3E}" type="pres">
      <dgm:prSet presAssocID="{A4711D26-65D8-4C23-B867-50A90676B205}" presName="compNode" presStyleCnt="0"/>
      <dgm:spPr/>
    </dgm:pt>
    <dgm:pt modelId="{E74E7B49-29A6-4DE1-BC13-624E052835FF}" type="pres">
      <dgm:prSet presAssocID="{A4711D26-65D8-4C23-B867-50A90676B205}" presName="iconBgRect" presStyleLbl="bgShp" presStyleIdx="4" presStyleCnt="8"/>
      <dgm:spPr/>
    </dgm:pt>
    <dgm:pt modelId="{3DE4A2A1-817D-4DB1-A7A8-0058555B229D}" type="pres">
      <dgm:prSet presAssocID="{A4711D26-65D8-4C23-B867-50A90676B20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3C5B5AA-6B38-4447-9C39-434CBD11752D}" type="pres">
      <dgm:prSet presAssocID="{A4711D26-65D8-4C23-B867-50A90676B205}" presName="spaceRect" presStyleCnt="0"/>
      <dgm:spPr/>
    </dgm:pt>
    <dgm:pt modelId="{3B674526-BD25-40C6-AE8F-8B9D5EBC36F3}" type="pres">
      <dgm:prSet presAssocID="{A4711D26-65D8-4C23-B867-50A90676B205}" presName="textRect" presStyleLbl="revTx" presStyleIdx="4" presStyleCnt="8">
        <dgm:presLayoutVars>
          <dgm:chMax val="1"/>
          <dgm:chPref val="1"/>
        </dgm:presLayoutVars>
      </dgm:prSet>
      <dgm:spPr/>
    </dgm:pt>
    <dgm:pt modelId="{A46BBAC1-D8FA-4038-BF28-358929AB7115}" type="pres">
      <dgm:prSet presAssocID="{DC8D4B9C-D29E-4768-A6B9-5B3F80BF569F}" presName="sibTrans" presStyleCnt="0"/>
      <dgm:spPr/>
    </dgm:pt>
    <dgm:pt modelId="{AB8109D1-0F24-4EB2-95A2-E47021E36280}" type="pres">
      <dgm:prSet presAssocID="{0D62C921-837D-484E-B4ED-70E9BB4C432B}" presName="compNode" presStyleCnt="0"/>
      <dgm:spPr/>
    </dgm:pt>
    <dgm:pt modelId="{8A6BD03C-CC35-485D-8241-C9317FE1A551}" type="pres">
      <dgm:prSet presAssocID="{0D62C921-837D-484E-B4ED-70E9BB4C432B}" presName="iconBgRect" presStyleLbl="bgShp" presStyleIdx="5" presStyleCnt="8"/>
      <dgm:spPr/>
    </dgm:pt>
    <dgm:pt modelId="{AB5F0199-DC5D-4ECE-BD78-3FD495A2FDA4}" type="pres">
      <dgm:prSet presAssocID="{0D62C921-837D-484E-B4ED-70E9BB4C432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AC3A165-ADC0-48C4-8ED0-F8E8EFABA6CC}" type="pres">
      <dgm:prSet presAssocID="{0D62C921-837D-484E-B4ED-70E9BB4C432B}" presName="spaceRect" presStyleCnt="0"/>
      <dgm:spPr/>
    </dgm:pt>
    <dgm:pt modelId="{6CA32A46-DF01-4BE6-BF44-2ACDBC2CF61D}" type="pres">
      <dgm:prSet presAssocID="{0D62C921-837D-484E-B4ED-70E9BB4C432B}" presName="textRect" presStyleLbl="revTx" presStyleIdx="5" presStyleCnt="8">
        <dgm:presLayoutVars>
          <dgm:chMax val="1"/>
          <dgm:chPref val="1"/>
        </dgm:presLayoutVars>
      </dgm:prSet>
      <dgm:spPr/>
    </dgm:pt>
    <dgm:pt modelId="{D1CFBF1D-51EE-49CF-969F-A8FAD87FF71B}" type="pres">
      <dgm:prSet presAssocID="{C03C422D-6EDF-4CD8-905C-4914EFCF89CB}" presName="sibTrans" presStyleCnt="0"/>
      <dgm:spPr/>
    </dgm:pt>
    <dgm:pt modelId="{074C30D4-8BB3-4D3E-AD2C-999C061E1E51}" type="pres">
      <dgm:prSet presAssocID="{85FC6427-0D1A-4973-B753-8037A47365B7}" presName="compNode" presStyleCnt="0"/>
      <dgm:spPr/>
    </dgm:pt>
    <dgm:pt modelId="{CFD5B1ED-9B31-47CC-BF9E-39577676B681}" type="pres">
      <dgm:prSet presAssocID="{85FC6427-0D1A-4973-B753-8037A47365B7}" presName="iconBgRect" presStyleLbl="bgShp" presStyleIdx="6" presStyleCnt="8"/>
      <dgm:spPr/>
    </dgm:pt>
    <dgm:pt modelId="{DFE8F2AE-4432-418F-AFDD-5E3539D18684}" type="pres">
      <dgm:prSet presAssocID="{85FC6427-0D1A-4973-B753-8037A47365B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B92C834D-B4A2-4898-9E1F-08565205A5DB}" type="pres">
      <dgm:prSet presAssocID="{85FC6427-0D1A-4973-B753-8037A47365B7}" presName="spaceRect" presStyleCnt="0"/>
      <dgm:spPr/>
    </dgm:pt>
    <dgm:pt modelId="{D746B2B0-558C-46C5-A98F-3047658F4599}" type="pres">
      <dgm:prSet presAssocID="{85FC6427-0D1A-4973-B753-8037A47365B7}" presName="textRect" presStyleLbl="revTx" presStyleIdx="6" presStyleCnt="8">
        <dgm:presLayoutVars>
          <dgm:chMax val="1"/>
          <dgm:chPref val="1"/>
        </dgm:presLayoutVars>
      </dgm:prSet>
      <dgm:spPr/>
    </dgm:pt>
    <dgm:pt modelId="{641B23E0-25CF-4FB0-A05F-D33F971D2425}" type="pres">
      <dgm:prSet presAssocID="{85B70AFD-D112-4BF4-A069-284D81FA44A8}" presName="sibTrans" presStyleCnt="0"/>
      <dgm:spPr/>
    </dgm:pt>
    <dgm:pt modelId="{B9DB53FE-530E-4065-873D-0497D9106C71}" type="pres">
      <dgm:prSet presAssocID="{E69F1E46-C6CB-4763-9AE8-C75477144A7F}" presName="compNode" presStyleCnt="0"/>
      <dgm:spPr/>
    </dgm:pt>
    <dgm:pt modelId="{5BCFFBFD-BA88-45DE-B1CA-ACFC0D62AC3F}" type="pres">
      <dgm:prSet presAssocID="{E69F1E46-C6CB-4763-9AE8-C75477144A7F}" presName="iconBgRect" presStyleLbl="bgShp" presStyleIdx="7" presStyleCnt="8"/>
      <dgm:spPr/>
    </dgm:pt>
    <dgm:pt modelId="{D877D630-026A-465D-A3EE-110F9D3DC7F5}" type="pres">
      <dgm:prSet presAssocID="{E69F1E46-C6CB-4763-9AE8-C75477144A7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hermometer"/>
        </a:ext>
      </dgm:extLst>
    </dgm:pt>
    <dgm:pt modelId="{0D2472C1-D91C-4346-A700-C0659F745B0E}" type="pres">
      <dgm:prSet presAssocID="{E69F1E46-C6CB-4763-9AE8-C75477144A7F}" presName="spaceRect" presStyleCnt="0"/>
      <dgm:spPr/>
    </dgm:pt>
    <dgm:pt modelId="{4BA0A5E2-244D-42DA-9A0C-67045033E94E}" type="pres">
      <dgm:prSet presAssocID="{E69F1E46-C6CB-4763-9AE8-C75477144A7F}" presName="textRect" presStyleLbl="revTx" presStyleIdx="7" presStyleCnt="8">
        <dgm:presLayoutVars>
          <dgm:chMax val="1"/>
          <dgm:chPref val="1"/>
        </dgm:presLayoutVars>
      </dgm:prSet>
      <dgm:spPr/>
    </dgm:pt>
  </dgm:ptLst>
  <dgm:cxnLst>
    <dgm:cxn modelId="{6E13F308-816E-4288-A7B9-A8620FDFDA2F}" srcId="{20802731-98E2-476F-BF81-308CB1DB8641}" destId="{D53A1821-1FA3-4BE1-A808-2866E6663F11}" srcOrd="1" destOrd="0" parTransId="{C57741E9-893C-4DB4-9B3A-A6279AA786F3}" sibTransId="{6F9E233D-4D0B-4C3D-9C20-81A229367C51}"/>
    <dgm:cxn modelId="{10DAF32C-D769-42F1-B38F-B3F3528B23D4}" type="presOf" srcId="{E7F76263-D3D1-421A-8FAF-DFF05D208C11}" destId="{83C67078-49B2-40B2-991F-D068407A6F99}" srcOrd="0" destOrd="0" presId="urn:microsoft.com/office/officeart/2018/5/layout/IconCircleLabelList"/>
    <dgm:cxn modelId="{FF3C762E-6890-4F3A-BEB4-F8332E2E96D4}" srcId="{20802731-98E2-476F-BF81-308CB1DB8641}" destId="{E7F76263-D3D1-421A-8FAF-DFF05D208C11}" srcOrd="2" destOrd="0" parTransId="{A9ED74E4-8420-4E13-A990-6B2750ECBBD9}" sibTransId="{77EA34F8-3D7B-4E00-8880-61DD8BCC92A4}"/>
    <dgm:cxn modelId="{557F7963-6EC1-47F4-A193-B1964F73F990}" srcId="{20802731-98E2-476F-BF81-308CB1DB8641}" destId="{A4711D26-65D8-4C23-B867-50A90676B205}" srcOrd="4" destOrd="0" parTransId="{39E3C59D-A45E-4111-91D5-D48BA827AE87}" sibTransId="{DC8D4B9C-D29E-4768-A6B9-5B3F80BF569F}"/>
    <dgm:cxn modelId="{64B0F776-4332-4EEB-8F01-593B9E0C7C97}" srcId="{20802731-98E2-476F-BF81-308CB1DB8641}" destId="{E2E5F2C3-935C-47A4-B84B-000F79B4F8B3}" srcOrd="0" destOrd="0" parTransId="{ECB1F256-B2D3-41B9-BA9A-7F0A153E4038}" sibTransId="{98B5A05E-BCD0-4318-8AC5-913449144B18}"/>
    <dgm:cxn modelId="{C19FDC7F-8761-4DB3-82BB-F920ECFB8064}" srcId="{20802731-98E2-476F-BF81-308CB1DB8641}" destId="{E69F1E46-C6CB-4763-9AE8-C75477144A7F}" srcOrd="7" destOrd="0" parTransId="{1728B0A7-36CD-42D5-AD1B-2C6564B56C0E}" sibTransId="{DF1359D8-E681-4100-8A0D-939D99281970}"/>
    <dgm:cxn modelId="{B1A6F085-8AA0-4712-94EA-7B84A24F887E}" srcId="{20802731-98E2-476F-BF81-308CB1DB8641}" destId="{85FC6427-0D1A-4973-B753-8037A47365B7}" srcOrd="6" destOrd="0" parTransId="{1FD47EE9-2B4B-41C7-818D-BB5D9ACAA7C9}" sibTransId="{85B70AFD-D112-4BF4-A069-284D81FA44A8}"/>
    <dgm:cxn modelId="{D54BBC9B-811D-4773-A45F-B62DC70FC699}" type="presOf" srcId="{E2E5F2C3-935C-47A4-B84B-000F79B4F8B3}" destId="{60ABB7B0-A5B0-45F2-BE2B-4D8916E52C62}" srcOrd="0" destOrd="0" presId="urn:microsoft.com/office/officeart/2018/5/layout/IconCircleLabelList"/>
    <dgm:cxn modelId="{4E5F9CA5-4330-459E-879E-3E3BC12F95DC}" type="presOf" srcId="{20802731-98E2-476F-BF81-308CB1DB8641}" destId="{8CAD2238-E1BC-4A7B-8E72-2C5A34FFD73B}" srcOrd="0" destOrd="0" presId="urn:microsoft.com/office/officeart/2018/5/layout/IconCircleLabelList"/>
    <dgm:cxn modelId="{B10961AC-FFE0-4400-B6C9-DA12228A219B}" srcId="{20802731-98E2-476F-BF81-308CB1DB8641}" destId="{0D62C921-837D-484E-B4ED-70E9BB4C432B}" srcOrd="5" destOrd="0" parTransId="{D5F78F1E-9C9E-4A88-9607-1931D3F000B1}" sibTransId="{C03C422D-6EDF-4CD8-905C-4914EFCF89CB}"/>
    <dgm:cxn modelId="{D19F4EB3-1382-4062-8CF5-3C9659FEFF83}" type="presOf" srcId="{A4711D26-65D8-4C23-B867-50A90676B205}" destId="{3B674526-BD25-40C6-AE8F-8B9D5EBC36F3}" srcOrd="0" destOrd="0" presId="urn:microsoft.com/office/officeart/2018/5/layout/IconCircleLabelList"/>
    <dgm:cxn modelId="{33E8FCD2-50BC-43AA-A44D-1C22085C41C0}" type="presOf" srcId="{0D62C921-837D-484E-B4ED-70E9BB4C432B}" destId="{6CA32A46-DF01-4BE6-BF44-2ACDBC2CF61D}" srcOrd="0" destOrd="0" presId="urn:microsoft.com/office/officeart/2018/5/layout/IconCircleLabelList"/>
    <dgm:cxn modelId="{943861D3-8B65-4854-B403-1FD0DFE72B03}" type="presOf" srcId="{D53A1821-1FA3-4BE1-A808-2866E6663F11}" destId="{1A946973-1FE8-47C3-B6F4-21F43CD44068}" srcOrd="0" destOrd="0" presId="urn:microsoft.com/office/officeart/2018/5/layout/IconCircleLabelList"/>
    <dgm:cxn modelId="{F7CAD2E1-51CA-4649-9BFB-150EE2360560}" type="presOf" srcId="{14371579-61D6-4F62-A5B7-AF3B1ECC5942}" destId="{4E196438-0BFA-498D-A7C5-B0174BDB59D9}" srcOrd="0" destOrd="0" presId="urn:microsoft.com/office/officeart/2018/5/layout/IconCircleLabelList"/>
    <dgm:cxn modelId="{CBF0DAE3-7B70-46FF-9E4D-464494AB71A1}" srcId="{20802731-98E2-476F-BF81-308CB1DB8641}" destId="{14371579-61D6-4F62-A5B7-AF3B1ECC5942}" srcOrd="3" destOrd="0" parTransId="{AE461B10-99C0-464E-BC08-868F15D99E87}" sibTransId="{45987DE1-AD66-4BF4-B471-25B9F94CD675}"/>
    <dgm:cxn modelId="{E67664ED-14AF-4198-A0C8-2749E096AC77}" type="presOf" srcId="{E69F1E46-C6CB-4763-9AE8-C75477144A7F}" destId="{4BA0A5E2-244D-42DA-9A0C-67045033E94E}" srcOrd="0" destOrd="0" presId="urn:microsoft.com/office/officeart/2018/5/layout/IconCircleLabelList"/>
    <dgm:cxn modelId="{A9A3BCF9-E536-4B15-97EC-BD5E96753DE0}" type="presOf" srcId="{85FC6427-0D1A-4973-B753-8037A47365B7}" destId="{D746B2B0-558C-46C5-A98F-3047658F4599}" srcOrd="0" destOrd="0" presId="urn:microsoft.com/office/officeart/2018/5/layout/IconCircleLabelList"/>
    <dgm:cxn modelId="{2327BD25-EBD4-4016-9FFA-0C389BBEA0B2}" type="presParOf" srcId="{8CAD2238-E1BC-4A7B-8E72-2C5A34FFD73B}" destId="{98820F27-41D7-4386-B79C-BF83900173F5}" srcOrd="0" destOrd="0" presId="urn:microsoft.com/office/officeart/2018/5/layout/IconCircleLabelList"/>
    <dgm:cxn modelId="{76E02FB8-421D-4CFE-B411-8EC7BD1C927B}" type="presParOf" srcId="{98820F27-41D7-4386-B79C-BF83900173F5}" destId="{A6AAB6FD-D96D-4C2A-8787-F3C7A1581D00}" srcOrd="0" destOrd="0" presId="urn:microsoft.com/office/officeart/2018/5/layout/IconCircleLabelList"/>
    <dgm:cxn modelId="{C76E9861-D6B9-4952-8C4E-C7768B055D46}" type="presParOf" srcId="{98820F27-41D7-4386-B79C-BF83900173F5}" destId="{707425BA-AF7B-4E02-8CE9-8B1E1E9C15C7}" srcOrd="1" destOrd="0" presId="urn:microsoft.com/office/officeart/2018/5/layout/IconCircleLabelList"/>
    <dgm:cxn modelId="{0BDE4059-0277-4AFE-B100-FB9158B60CAF}" type="presParOf" srcId="{98820F27-41D7-4386-B79C-BF83900173F5}" destId="{FD448E79-4082-42A0-96DB-D2F099B9CCE5}" srcOrd="2" destOrd="0" presId="urn:microsoft.com/office/officeart/2018/5/layout/IconCircleLabelList"/>
    <dgm:cxn modelId="{4A7341D1-00FB-4399-AE7C-B36F7BFAFEDF}" type="presParOf" srcId="{98820F27-41D7-4386-B79C-BF83900173F5}" destId="{60ABB7B0-A5B0-45F2-BE2B-4D8916E52C62}" srcOrd="3" destOrd="0" presId="urn:microsoft.com/office/officeart/2018/5/layout/IconCircleLabelList"/>
    <dgm:cxn modelId="{9F661A53-E05A-4938-A9E6-A8061D8994EC}" type="presParOf" srcId="{8CAD2238-E1BC-4A7B-8E72-2C5A34FFD73B}" destId="{97BA6AB0-B524-4871-B065-B6AC41A36008}" srcOrd="1" destOrd="0" presId="urn:microsoft.com/office/officeart/2018/5/layout/IconCircleLabelList"/>
    <dgm:cxn modelId="{B554D916-6392-4EA0-ACC8-10DE74CC7367}" type="presParOf" srcId="{8CAD2238-E1BC-4A7B-8E72-2C5A34FFD73B}" destId="{4F02243E-7209-4B32-9E5D-E26559B126FF}" srcOrd="2" destOrd="0" presId="urn:microsoft.com/office/officeart/2018/5/layout/IconCircleLabelList"/>
    <dgm:cxn modelId="{9B14ED4E-9314-41C6-A484-255A32562AE6}" type="presParOf" srcId="{4F02243E-7209-4B32-9E5D-E26559B126FF}" destId="{95DD5150-8523-4E9A-9421-6C82C0094921}" srcOrd="0" destOrd="0" presId="urn:microsoft.com/office/officeart/2018/5/layout/IconCircleLabelList"/>
    <dgm:cxn modelId="{6FB98115-6B8D-4EAA-B802-A0D3A1468F43}" type="presParOf" srcId="{4F02243E-7209-4B32-9E5D-E26559B126FF}" destId="{98FE1986-C09B-4836-8EEB-D279E4FCFEC5}" srcOrd="1" destOrd="0" presId="urn:microsoft.com/office/officeart/2018/5/layout/IconCircleLabelList"/>
    <dgm:cxn modelId="{EF92765F-7A25-4A45-97FA-96D85FB7B24F}" type="presParOf" srcId="{4F02243E-7209-4B32-9E5D-E26559B126FF}" destId="{35254E1E-506A-4331-9263-F935CD25AC9E}" srcOrd="2" destOrd="0" presId="urn:microsoft.com/office/officeart/2018/5/layout/IconCircleLabelList"/>
    <dgm:cxn modelId="{79026F48-8797-49D0-B3B8-DA358999B0FF}" type="presParOf" srcId="{4F02243E-7209-4B32-9E5D-E26559B126FF}" destId="{1A946973-1FE8-47C3-B6F4-21F43CD44068}" srcOrd="3" destOrd="0" presId="urn:microsoft.com/office/officeart/2018/5/layout/IconCircleLabelList"/>
    <dgm:cxn modelId="{903CD799-38CA-42D0-9B93-C0068AB1768D}" type="presParOf" srcId="{8CAD2238-E1BC-4A7B-8E72-2C5A34FFD73B}" destId="{0E621A63-E61F-4675-B0AA-8D920E07033B}" srcOrd="3" destOrd="0" presId="urn:microsoft.com/office/officeart/2018/5/layout/IconCircleLabelList"/>
    <dgm:cxn modelId="{960F569F-D508-4628-9BB4-17A6BA6CD17D}" type="presParOf" srcId="{8CAD2238-E1BC-4A7B-8E72-2C5A34FFD73B}" destId="{79DD6D33-19C7-4044-9F64-29A5C1F1BFDB}" srcOrd="4" destOrd="0" presId="urn:microsoft.com/office/officeart/2018/5/layout/IconCircleLabelList"/>
    <dgm:cxn modelId="{8C8F6A66-F3E9-415C-92B1-8723CA668C6A}" type="presParOf" srcId="{79DD6D33-19C7-4044-9F64-29A5C1F1BFDB}" destId="{CC79923B-1B1E-4C16-9663-56A44EF97B32}" srcOrd="0" destOrd="0" presId="urn:microsoft.com/office/officeart/2018/5/layout/IconCircleLabelList"/>
    <dgm:cxn modelId="{299B9FCB-ECF5-4FDA-B354-E2519587EABE}" type="presParOf" srcId="{79DD6D33-19C7-4044-9F64-29A5C1F1BFDB}" destId="{0F547E0E-D2C8-48BE-B421-20FDD7063281}" srcOrd="1" destOrd="0" presId="urn:microsoft.com/office/officeart/2018/5/layout/IconCircleLabelList"/>
    <dgm:cxn modelId="{D66743AC-308A-4FE1-BD54-DD0A17F6A669}" type="presParOf" srcId="{79DD6D33-19C7-4044-9F64-29A5C1F1BFDB}" destId="{2B9F9408-635E-457E-91D9-404FA0FE5720}" srcOrd="2" destOrd="0" presId="urn:microsoft.com/office/officeart/2018/5/layout/IconCircleLabelList"/>
    <dgm:cxn modelId="{0511A226-EEF8-4AEF-9DAD-998DD7E40E5D}" type="presParOf" srcId="{79DD6D33-19C7-4044-9F64-29A5C1F1BFDB}" destId="{83C67078-49B2-40B2-991F-D068407A6F99}" srcOrd="3" destOrd="0" presId="urn:microsoft.com/office/officeart/2018/5/layout/IconCircleLabelList"/>
    <dgm:cxn modelId="{B0FC0320-C7E1-4E9C-9358-86E541785CE8}" type="presParOf" srcId="{8CAD2238-E1BC-4A7B-8E72-2C5A34FFD73B}" destId="{0B0521C6-B6DF-40C2-9365-1BB4DDDBED7A}" srcOrd="5" destOrd="0" presId="urn:microsoft.com/office/officeart/2018/5/layout/IconCircleLabelList"/>
    <dgm:cxn modelId="{2A404BF0-64BF-44C6-A832-BD550882D1DA}" type="presParOf" srcId="{8CAD2238-E1BC-4A7B-8E72-2C5A34FFD73B}" destId="{8593DA79-E3CE-4DEB-845F-872518BE2281}" srcOrd="6" destOrd="0" presId="urn:microsoft.com/office/officeart/2018/5/layout/IconCircleLabelList"/>
    <dgm:cxn modelId="{636F915F-7C67-487F-B09F-4CA19CA97FA9}" type="presParOf" srcId="{8593DA79-E3CE-4DEB-845F-872518BE2281}" destId="{C56D0447-4152-4C4A-A5B8-A72BFA9FC493}" srcOrd="0" destOrd="0" presId="urn:microsoft.com/office/officeart/2018/5/layout/IconCircleLabelList"/>
    <dgm:cxn modelId="{2C804888-45BF-475E-BC03-2A3A7BF0FC0F}" type="presParOf" srcId="{8593DA79-E3CE-4DEB-845F-872518BE2281}" destId="{4403085B-16D8-495C-A3D3-B1CD9721C449}" srcOrd="1" destOrd="0" presId="urn:microsoft.com/office/officeart/2018/5/layout/IconCircleLabelList"/>
    <dgm:cxn modelId="{2173ED20-5A29-419A-9C39-C875CD447A02}" type="presParOf" srcId="{8593DA79-E3CE-4DEB-845F-872518BE2281}" destId="{28AC7F5B-0A10-4204-B4B4-0B41A2BF07B6}" srcOrd="2" destOrd="0" presId="urn:microsoft.com/office/officeart/2018/5/layout/IconCircleLabelList"/>
    <dgm:cxn modelId="{DBAE8A89-7E72-4A36-A1D4-37E75249C205}" type="presParOf" srcId="{8593DA79-E3CE-4DEB-845F-872518BE2281}" destId="{4E196438-0BFA-498D-A7C5-B0174BDB59D9}" srcOrd="3" destOrd="0" presId="urn:microsoft.com/office/officeart/2018/5/layout/IconCircleLabelList"/>
    <dgm:cxn modelId="{A693F9F3-3086-4A89-A11E-6F0ADFC70C76}" type="presParOf" srcId="{8CAD2238-E1BC-4A7B-8E72-2C5A34FFD73B}" destId="{795CE2DF-7A82-49B5-85EB-56B47EB834F8}" srcOrd="7" destOrd="0" presId="urn:microsoft.com/office/officeart/2018/5/layout/IconCircleLabelList"/>
    <dgm:cxn modelId="{7A824C69-79D4-4262-B2B3-5A99C2946CD0}" type="presParOf" srcId="{8CAD2238-E1BC-4A7B-8E72-2C5A34FFD73B}" destId="{DA953B83-492C-44F0-81A2-E3803FDB7C3E}" srcOrd="8" destOrd="0" presId="urn:microsoft.com/office/officeart/2018/5/layout/IconCircleLabelList"/>
    <dgm:cxn modelId="{7EB6D060-D881-4803-B22B-AB4C5695F917}" type="presParOf" srcId="{DA953B83-492C-44F0-81A2-E3803FDB7C3E}" destId="{E74E7B49-29A6-4DE1-BC13-624E052835FF}" srcOrd="0" destOrd="0" presId="urn:microsoft.com/office/officeart/2018/5/layout/IconCircleLabelList"/>
    <dgm:cxn modelId="{41B28BD8-3CD5-4360-BDBE-5E00B5EB55D5}" type="presParOf" srcId="{DA953B83-492C-44F0-81A2-E3803FDB7C3E}" destId="{3DE4A2A1-817D-4DB1-A7A8-0058555B229D}" srcOrd="1" destOrd="0" presId="urn:microsoft.com/office/officeart/2018/5/layout/IconCircleLabelList"/>
    <dgm:cxn modelId="{A2733657-D38E-4183-AEEB-F47B42C4F554}" type="presParOf" srcId="{DA953B83-492C-44F0-81A2-E3803FDB7C3E}" destId="{E3C5B5AA-6B38-4447-9C39-434CBD11752D}" srcOrd="2" destOrd="0" presId="urn:microsoft.com/office/officeart/2018/5/layout/IconCircleLabelList"/>
    <dgm:cxn modelId="{619EC7D4-26CA-4EB2-B6E1-3C7E5ABA19BD}" type="presParOf" srcId="{DA953B83-492C-44F0-81A2-E3803FDB7C3E}" destId="{3B674526-BD25-40C6-AE8F-8B9D5EBC36F3}" srcOrd="3" destOrd="0" presId="urn:microsoft.com/office/officeart/2018/5/layout/IconCircleLabelList"/>
    <dgm:cxn modelId="{F8E4FF39-C200-4278-9D51-F49E220B4B2C}" type="presParOf" srcId="{8CAD2238-E1BC-4A7B-8E72-2C5A34FFD73B}" destId="{A46BBAC1-D8FA-4038-BF28-358929AB7115}" srcOrd="9" destOrd="0" presId="urn:microsoft.com/office/officeart/2018/5/layout/IconCircleLabelList"/>
    <dgm:cxn modelId="{0CC14351-599D-4332-8496-FA8907AAE8DF}" type="presParOf" srcId="{8CAD2238-E1BC-4A7B-8E72-2C5A34FFD73B}" destId="{AB8109D1-0F24-4EB2-95A2-E47021E36280}" srcOrd="10" destOrd="0" presId="urn:microsoft.com/office/officeart/2018/5/layout/IconCircleLabelList"/>
    <dgm:cxn modelId="{158C4AC6-5899-4E31-A120-00EF16E3C619}" type="presParOf" srcId="{AB8109D1-0F24-4EB2-95A2-E47021E36280}" destId="{8A6BD03C-CC35-485D-8241-C9317FE1A551}" srcOrd="0" destOrd="0" presId="urn:microsoft.com/office/officeart/2018/5/layout/IconCircleLabelList"/>
    <dgm:cxn modelId="{0CDF794B-4603-47D9-9568-D9E1BA61289C}" type="presParOf" srcId="{AB8109D1-0F24-4EB2-95A2-E47021E36280}" destId="{AB5F0199-DC5D-4ECE-BD78-3FD495A2FDA4}" srcOrd="1" destOrd="0" presId="urn:microsoft.com/office/officeart/2018/5/layout/IconCircleLabelList"/>
    <dgm:cxn modelId="{7190B68E-8F8D-4D53-871F-5D79A006686D}" type="presParOf" srcId="{AB8109D1-0F24-4EB2-95A2-E47021E36280}" destId="{9AC3A165-ADC0-48C4-8ED0-F8E8EFABA6CC}" srcOrd="2" destOrd="0" presId="urn:microsoft.com/office/officeart/2018/5/layout/IconCircleLabelList"/>
    <dgm:cxn modelId="{CDFB225F-077C-48FF-A9FF-0D9A47B239BD}" type="presParOf" srcId="{AB8109D1-0F24-4EB2-95A2-E47021E36280}" destId="{6CA32A46-DF01-4BE6-BF44-2ACDBC2CF61D}" srcOrd="3" destOrd="0" presId="urn:microsoft.com/office/officeart/2018/5/layout/IconCircleLabelList"/>
    <dgm:cxn modelId="{793E6993-3EFE-4F6C-B81A-8230D53E659A}" type="presParOf" srcId="{8CAD2238-E1BC-4A7B-8E72-2C5A34FFD73B}" destId="{D1CFBF1D-51EE-49CF-969F-A8FAD87FF71B}" srcOrd="11" destOrd="0" presId="urn:microsoft.com/office/officeart/2018/5/layout/IconCircleLabelList"/>
    <dgm:cxn modelId="{76DCD1F0-CA34-4510-858A-7DB8AE99E3F2}" type="presParOf" srcId="{8CAD2238-E1BC-4A7B-8E72-2C5A34FFD73B}" destId="{074C30D4-8BB3-4D3E-AD2C-999C061E1E51}" srcOrd="12" destOrd="0" presId="urn:microsoft.com/office/officeart/2018/5/layout/IconCircleLabelList"/>
    <dgm:cxn modelId="{2BBE97ED-A42D-418E-A83C-FED1D466C65E}" type="presParOf" srcId="{074C30D4-8BB3-4D3E-AD2C-999C061E1E51}" destId="{CFD5B1ED-9B31-47CC-BF9E-39577676B681}" srcOrd="0" destOrd="0" presId="urn:microsoft.com/office/officeart/2018/5/layout/IconCircleLabelList"/>
    <dgm:cxn modelId="{669FE930-CD6A-458A-A8C6-9DB23A138B4C}" type="presParOf" srcId="{074C30D4-8BB3-4D3E-AD2C-999C061E1E51}" destId="{DFE8F2AE-4432-418F-AFDD-5E3539D18684}" srcOrd="1" destOrd="0" presId="urn:microsoft.com/office/officeart/2018/5/layout/IconCircleLabelList"/>
    <dgm:cxn modelId="{B859A9E4-26DB-4F7A-B0C7-A3B69825B82E}" type="presParOf" srcId="{074C30D4-8BB3-4D3E-AD2C-999C061E1E51}" destId="{B92C834D-B4A2-4898-9E1F-08565205A5DB}" srcOrd="2" destOrd="0" presId="urn:microsoft.com/office/officeart/2018/5/layout/IconCircleLabelList"/>
    <dgm:cxn modelId="{649597D5-6B94-47F1-B70F-837E753562A3}" type="presParOf" srcId="{074C30D4-8BB3-4D3E-AD2C-999C061E1E51}" destId="{D746B2B0-558C-46C5-A98F-3047658F4599}" srcOrd="3" destOrd="0" presId="urn:microsoft.com/office/officeart/2018/5/layout/IconCircleLabelList"/>
    <dgm:cxn modelId="{699BEDC2-9FC0-459F-B5FC-55F0A66DFB48}" type="presParOf" srcId="{8CAD2238-E1BC-4A7B-8E72-2C5A34FFD73B}" destId="{641B23E0-25CF-4FB0-A05F-D33F971D2425}" srcOrd="13" destOrd="0" presId="urn:microsoft.com/office/officeart/2018/5/layout/IconCircleLabelList"/>
    <dgm:cxn modelId="{E4C70631-1F38-4FB8-A28A-D7F353BA7285}" type="presParOf" srcId="{8CAD2238-E1BC-4A7B-8E72-2C5A34FFD73B}" destId="{B9DB53FE-530E-4065-873D-0497D9106C71}" srcOrd="14" destOrd="0" presId="urn:microsoft.com/office/officeart/2018/5/layout/IconCircleLabelList"/>
    <dgm:cxn modelId="{232025A3-605D-45F2-9800-2F1B701F1957}" type="presParOf" srcId="{B9DB53FE-530E-4065-873D-0497D9106C71}" destId="{5BCFFBFD-BA88-45DE-B1CA-ACFC0D62AC3F}" srcOrd="0" destOrd="0" presId="urn:microsoft.com/office/officeart/2018/5/layout/IconCircleLabelList"/>
    <dgm:cxn modelId="{E3585C60-AF1F-45C1-8B0A-710BCFAFA4A9}" type="presParOf" srcId="{B9DB53FE-530E-4065-873D-0497D9106C71}" destId="{D877D630-026A-465D-A3EE-110F9D3DC7F5}" srcOrd="1" destOrd="0" presId="urn:microsoft.com/office/officeart/2018/5/layout/IconCircleLabelList"/>
    <dgm:cxn modelId="{EC486F1A-5279-44AF-8605-8F544B891EB3}" type="presParOf" srcId="{B9DB53FE-530E-4065-873D-0497D9106C71}" destId="{0D2472C1-D91C-4346-A700-C0659F745B0E}" srcOrd="2" destOrd="0" presId="urn:microsoft.com/office/officeart/2018/5/layout/IconCircleLabelList"/>
    <dgm:cxn modelId="{5D0F9F5E-AD28-4D38-8EFF-BA8AD5970B97}" type="presParOf" srcId="{B9DB53FE-530E-4065-873D-0497D9106C71}" destId="{4BA0A5E2-244D-42DA-9A0C-67045033E94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BCB78-2DD1-3441-BE6D-A46684F4D127}">
      <dsp:nvSpPr>
        <dsp:cNvPr id="0" name=""/>
        <dsp:cNvSpPr/>
      </dsp:nvSpPr>
      <dsp:spPr>
        <a:xfrm>
          <a:off x="1307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Chromium</a:t>
          </a:r>
        </a:p>
        <a:p>
          <a:pPr marL="0" lvl="0" indent="0" algn="ctr" defTabSz="1466850">
            <a:lnSpc>
              <a:spcPct val="90000"/>
            </a:lnSpc>
            <a:spcBef>
              <a:spcPct val="0"/>
            </a:spcBef>
            <a:spcAft>
              <a:spcPct val="35000"/>
            </a:spcAft>
            <a:buNone/>
          </a:pPr>
          <a:r>
            <a:rPr lang="en-US" sz="3300" b="1" kern="1200" dirty="0">
              <a:latin typeface="Montserrat" pitchFamily="2" charset="77"/>
            </a:rPr>
            <a:t>for making web pages</a:t>
          </a:r>
        </a:p>
      </dsp:txBody>
      <dsp:txXfrm>
        <a:off x="544846" y="4723855"/>
        <a:ext cx="2567644" cy="2567644"/>
      </dsp:txXfrm>
    </dsp:sp>
    <dsp:sp modelId="{F55B651F-B9C1-7448-AD58-F0500A75266F}">
      <dsp:nvSpPr>
        <dsp:cNvPr id="0" name=""/>
        <dsp:cNvSpPr/>
      </dsp:nvSpPr>
      <dsp:spPr>
        <a:xfrm>
          <a:off x="3939119"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18282" y="5760000"/>
        <a:ext cx="1547767" cy="495353"/>
      </dsp:txXfrm>
    </dsp:sp>
    <dsp:sp modelId="{CE6B56B6-FAB3-B24A-95F2-639AA373FD98}">
      <dsp:nvSpPr>
        <dsp:cNvPr id="0" name=""/>
        <dsp:cNvSpPr/>
      </dsp:nvSpPr>
      <dsp:spPr>
        <a:xfrm>
          <a:off x="6340066"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Node.js</a:t>
          </a:r>
        </a:p>
        <a:p>
          <a:pPr marL="0" lvl="0" indent="0" algn="ctr" defTabSz="1466850">
            <a:lnSpc>
              <a:spcPct val="90000"/>
            </a:lnSpc>
            <a:spcBef>
              <a:spcPct val="0"/>
            </a:spcBef>
            <a:spcAft>
              <a:spcPct val="35000"/>
            </a:spcAft>
            <a:buNone/>
          </a:pPr>
          <a:r>
            <a:rPr lang="en-US" sz="3300" b="1" kern="1200" dirty="0">
              <a:latin typeface="Montserrat" pitchFamily="2" charset="77"/>
            </a:rPr>
            <a:t>for filesystems and networks</a:t>
          </a:r>
        </a:p>
      </dsp:txBody>
      <dsp:txXfrm>
        <a:off x="6871842" y="4723855"/>
        <a:ext cx="2567644" cy="2567644"/>
      </dsp:txXfrm>
    </dsp:sp>
    <dsp:sp modelId="{56FC1980-CFCD-864B-8004-327C6F3BB4B9}">
      <dsp:nvSpPr>
        <dsp:cNvPr id="0" name=""/>
        <dsp:cNvSpPr/>
      </dsp:nvSpPr>
      <dsp:spPr>
        <a:xfrm>
          <a:off x="10266116" y="4954630"/>
          <a:ext cx="2106093" cy="21060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545279" y="5760000"/>
        <a:ext cx="1547767" cy="495353"/>
      </dsp:txXfrm>
    </dsp:sp>
    <dsp:sp modelId="{E46419C4-04A2-9E41-BD86-E1948BD351C9}">
      <dsp:nvSpPr>
        <dsp:cNvPr id="0" name=""/>
        <dsp:cNvSpPr/>
      </dsp:nvSpPr>
      <dsp:spPr>
        <a:xfrm>
          <a:off x="12667063"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Native APIs for three systems</a:t>
          </a:r>
        </a:p>
      </dsp:txBody>
      <dsp:txXfrm>
        <a:off x="13198839" y="4723855"/>
        <a:ext cx="2567644" cy="2567644"/>
      </dsp:txXfrm>
    </dsp:sp>
    <dsp:sp modelId="{BCB1E9BE-370A-A145-8FA4-25E0CCAC95E8}">
      <dsp:nvSpPr>
        <dsp:cNvPr id="0" name=""/>
        <dsp:cNvSpPr/>
      </dsp:nvSpPr>
      <dsp:spPr>
        <a:xfrm>
          <a:off x="16593113" y="4954630"/>
          <a:ext cx="2106093" cy="2106093"/>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872276" y="5388485"/>
        <a:ext cx="1547767" cy="1238383"/>
      </dsp:txXfrm>
    </dsp:sp>
    <dsp:sp modelId="{194EF3F4-A939-F94B-A6DD-FFEE5F53781E}">
      <dsp:nvSpPr>
        <dsp:cNvPr id="0" name=""/>
        <dsp:cNvSpPr/>
      </dsp:nvSpPr>
      <dsp:spPr>
        <a:xfrm>
          <a:off x="18994060" y="4192079"/>
          <a:ext cx="3631196" cy="36311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Montserrat" pitchFamily="2" charset="77"/>
            </a:rPr>
            <a:t>ELECTRON</a:t>
          </a:r>
        </a:p>
      </dsp:txBody>
      <dsp:txXfrm>
        <a:off x="19525836" y="4723855"/>
        <a:ext cx="2567644" cy="2567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253BC-2EC6-2941-B268-9CDA548EBB51}">
      <dsp:nvSpPr>
        <dsp:cNvPr id="0" name=""/>
        <dsp:cNvSpPr/>
      </dsp:nvSpPr>
      <dsp:spPr>
        <a:xfrm>
          <a:off x="1528537" y="0"/>
          <a:ext cx="17323428" cy="723569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D3E03-B537-1140-BC5A-307F8DEC3FE7}">
      <dsp:nvSpPr>
        <dsp:cNvPr id="0" name=""/>
        <dsp:cNvSpPr/>
      </dsp:nvSpPr>
      <dsp:spPr>
        <a:xfrm>
          <a:off x="3980"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app</a:t>
          </a:r>
        </a:p>
      </dsp:txBody>
      <dsp:txXfrm>
        <a:off x="128293" y="2295020"/>
        <a:ext cx="2297941" cy="2645650"/>
      </dsp:txXfrm>
    </dsp:sp>
    <dsp:sp modelId="{76420E3C-BB71-1F44-8A33-08958020494C}">
      <dsp:nvSpPr>
        <dsp:cNvPr id="0" name=""/>
        <dsp:cNvSpPr/>
      </dsp:nvSpPr>
      <dsp:spPr>
        <a:xfrm>
          <a:off x="2974976"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BrowserWindow</a:t>
          </a:r>
          <a:endParaRPr lang="en-US" sz="3200" kern="1200" dirty="0">
            <a:latin typeface="Montserrat" pitchFamily="2" charset="77"/>
          </a:endParaRPr>
        </a:p>
      </dsp:txBody>
      <dsp:txXfrm>
        <a:off x="3099289" y="2295020"/>
        <a:ext cx="2297941" cy="2645650"/>
      </dsp:txXfrm>
    </dsp:sp>
    <dsp:sp modelId="{AD03AD01-6407-3946-A661-977C517BD798}">
      <dsp:nvSpPr>
        <dsp:cNvPr id="0" name=""/>
        <dsp:cNvSpPr/>
      </dsp:nvSpPr>
      <dsp:spPr>
        <a:xfrm>
          <a:off x="5945972" y="2170707"/>
          <a:ext cx="2546567" cy="28942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ipcMain</a:t>
          </a:r>
          <a:endParaRPr lang="en-US" sz="3200" kern="1200" dirty="0">
            <a:latin typeface="Montserrat" pitchFamily="2" charset="77"/>
          </a:endParaRPr>
        </a:p>
      </dsp:txBody>
      <dsp:txXfrm>
        <a:off x="6070285" y="2295020"/>
        <a:ext cx="2297941" cy="2645650"/>
      </dsp:txXfrm>
    </dsp:sp>
    <dsp:sp modelId="{7DA8A591-65D9-C14D-867B-121160EF655D}">
      <dsp:nvSpPr>
        <dsp:cNvPr id="0" name=""/>
        <dsp:cNvSpPr/>
      </dsp:nvSpPr>
      <dsp:spPr>
        <a:xfrm>
          <a:off x="8916968" y="2170707"/>
          <a:ext cx="2546567" cy="28942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Dialog</a:t>
          </a:r>
        </a:p>
      </dsp:txBody>
      <dsp:txXfrm>
        <a:off x="9041281" y="2295020"/>
        <a:ext cx="2297941" cy="2645650"/>
      </dsp:txXfrm>
    </dsp:sp>
    <dsp:sp modelId="{7A97ADBE-C844-0A44-B91D-CFA14DC79C7C}">
      <dsp:nvSpPr>
        <dsp:cNvPr id="0" name=""/>
        <dsp:cNvSpPr/>
      </dsp:nvSpPr>
      <dsp:spPr>
        <a:xfrm>
          <a:off x="11887963" y="2170707"/>
          <a:ext cx="2546567" cy="28942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Menu, menu-item</a:t>
          </a:r>
        </a:p>
      </dsp:txBody>
      <dsp:txXfrm>
        <a:off x="12012276" y="2295020"/>
        <a:ext cx="2297941" cy="2645650"/>
      </dsp:txXfrm>
    </dsp:sp>
    <dsp:sp modelId="{8B3E944A-A31E-C043-B95D-1BEABA3E2E6E}">
      <dsp:nvSpPr>
        <dsp:cNvPr id="0" name=""/>
        <dsp:cNvSpPr/>
      </dsp:nvSpPr>
      <dsp:spPr>
        <a:xfrm>
          <a:off x="14858959" y="2170707"/>
          <a:ext cx="2546567" cy="28942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Power-monitor</a:t>
          </a:r>
        </a:p>
      </dsp:txBody>
      <dsp:txXfrm>
        <a:off x="14983272" y="2295020"/>
        <a:ext cx="2297941" cy="2645650"/>
      </dsp:txXfrm>
    </dsp:sp>
    <dsp:sp modelId="{400E521A-0562-9440-BAA0-801AED371EEC}">
      <dsp:nvSpPr>
        <dsp:cNvPr id="0" name=""/>
        <dsp:cNvSpPr/>
      </dsp:nvSpPr>
      <dsp:spPr>
        <a:xfrm>
          <a:off x="17829955" y="2170707"/>
          <a:ext cx="2546567" cy="28942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dsp:txBody>
      <dsp:txXfrm>
        <a:off x="17954268" y="2295020"/>
        <a:ext cx="2297941" cy="2645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AB6FD-D96D-4C2A-8787-F3C7A1581D00}">
      <dsp:nvSpPr>
        <dsp:cNvPr id="0" name=""/>
        <dsp:cNvSpPr/>
      </dsp:nvSpPr>
      <dsp:spPr>
        <a:xfrm>
          <a:off x="94983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707425BA-AF7B-4E02-8CE9-8B1E1E9C15C7}">
      <dsp:nvSpPr>
        <dsp:cNvPr id="0" name=""/>
        <dsp:cNvSpPr/>
      </dsp:nvSpPr>
      <dsp:spPr>
        <a:xfrm>
          <a:off x="1418214" y="767012"/>
          <a:ext cx="1261023" cy="1261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0ABB7B0-A5B0-45F2-BE2B-4D8916E52C62}">
      <dsp:nvSpPr>
        <dsp:cNvPr id="0" name=""/>
        <dsp:cNvSpPr/>
      </dsp:nvSpPr>
      <dsp:spPr>
        <a:xfrm>
          <a:off x="247263"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Clipboard</a:t>
          </a:r>
        </a:p>
      </dsp:txBody>
      <dsp:txXfrm>
        <a:off x="247263" y="3180972"/>
        <a:ext cx="3602925" cy="720000"/>
      </dsp:txXfrm>
    </dsp:sp>
    <dsp:sp modelId="{95DD5150-8523-4E9A-9421-6C82C0094921}">
      <dsp:nvSpPr>
        <dsp:cNvPr id="0" name=""/>
        <dsp:cNvSpPr/>
      </dsp:nvSpPr>
      <dsp:spPr>
        <a:xfrm>
          <a:off x="518327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98FE1986-C09B-4836-8EEB-D279E4FCFEC5}">
      <dsp:nvSpPr>
        <dsp:cNvPr id="0" name=""/>
        <dsp:cNvSpPr/>
      </dsp:nvSpPr>
      <dsp:spPr>
        <a:xfrm>
          <a:off x="5651651" y="767012"/>
          <a:ext cx="1261023" cy="1261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946973-1FE8-47C3-B6F4-21F43CD44068}">
      <dsp:nvSpPr>
        <dsp:cNvPr id="0" name=""/>
        <dsp:cNvSpPr/>
      </dsp:nvSpPr>
      <dsp:spPr>
        <a:xfrm>
          <a:off x="4480700"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Crash-reporter</a:t>
          </a:r>
        </a:p>
      </dsp:txBody>
      <dsp:txXfrm>
        <a:off x="4480700" y="3180972"/>
        <a:ext cx="3602925" cy="720000"/>
      </dsp:txXfrm>
    </dsp:sp>
    <dsp:sp modelId="{CC79923B-1B1E-4C16-9663-56A44EF97B32}">
      <dsp:nvSpPr>
        <dsp:cNvPr id="0" name=""/>
        <dsp:cNvSpPr/>
      </dsp:nvSpPr>
      <dsp:spPr>
        <a:xfrm>
          <a:off x="9416707"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0F547E0E-D2C8-48BE-B421-20FDD7063281}">
      <dsp:nvSpPr>
        <dsp:cNvPr id="0" name=""/>
        <dsp:cNvSpPr/>
      </dsp:nvSpPr>
      <dsp:spPr>
        <a:xfrm>
          <a:off x="9885088" y="767012"/>
          <a:ext cx="1261023" cy="1261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3C67078-49B2-40B2-991F-D068407A6F99}">
      <dsp:nvSpPr>
        <dsp:cNvPr id="0" name=""/>
        <dsp:cNvSpPr/>
      </dsp:nvSpPr>
      <dsp:spPr>
        <a:xfrm>
          <a:off x="8714137"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Native-image</a:t>
          </a:r>
        </a:p>
      </dsp:txBody>
      <dsp:txXfrm>
        <a:off x="8714137" y="3180972"/>
        <a:ext cx="3602925" cy="720000"/>
      </dsp:txXfrm>
    </dsp:sp>
    <dsp:sp modelId="{C56D0447-4152-4C4A-A5B8-A72BFA9FC493}">
      <dsp:nvSpPr>
        <dsp:cNvPr id="0" name=""/>
        <dsp:cNvSpPr/>
      </dsp:nvSpPr>
      <dsp:spPr>
        <a:xfrm>
          <a:off x="13650144"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4403085B-16D8-495C-A3D3-B1CD9721C449}">
      <dsp:nvSpPr>
        <dsp:cNvPr id="0" name=""/>
        <dsp:cNvSpPr/>
      </dsp:nvSpPr>
      <dsp:spPr>
        <a:xfrm>
          <a:off x="14118525" y="767012"/>
          <a:ext cx="1261023" cy="1261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E196438-0BFA-498D-A7C5-B0174BDB59D9}">
      <dsp:nvSpPr>
        <dsp:cNvPr id="0" name=""/>
        <dsp:cNvSpPr/>
      </dsp:nvSpPr>
      <dsp:spPr>
        <a:xfrm>
          <a:off x="12947574"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Screen</a:t>
          </a:r>
        </a:p>
      </dsp:txBody>
      <dsp:txXfrm>
        <a:off x="12947574" y="3180972"/>
        <a:ext cx="3602925" cy="720000"/>
      </dsp:txXfrm>
    </dsp:sp>
    <dsp:sp modelId="{E74E7B49-29A6-4DE1-BC13-624E052835FF}">
      <dsp:nvSpPr>
        <dsp:cNvPr id="0" name=""/>
        <dsp:cNvSpPr/>
      </dsp:nvSpPr>
      <dsp:spPr>
        <a:xfrm>
          <a:off x="17883581" y="298632"/>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3DE4A2A1-817D-4DB1-A7A8-0058555B229D}">
      <dsp:nvSpPr>
        <dsp:cNvPr id="0" name=""/>
        <dsp:cNvSpPr/>
      </dsp:nvSpPr>
      <dsp:spPr>
        <a:xfrm>
          <a:off x="18351961" y="767012"/>
          <a:ext cx="1261023" cy="1261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B674526-BD25-40C6-AE8F-8B9D5EBC36F3}">
      <dsp:nvSpPr>
        <dsp:cNvPr id="0" name=""/>
        <dsp:cNvSpPr/>
      </dsp:nvSpPr>
      <dsp:spPr>
        <a:xfrm>
          <a:off x="17181011" y="3180972"/>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Shell</a:t>
          </a:r>
        </a:p>
      </dsp:txBody>
      <dsp:txXfrm>
        <a:off x="17181011" y="3180972"/>
        <a:ext cx="3602925" cy="720000"/>
      </dsp:txXfrm>
    </dsp:sp>
    <dsp:sp modelId="{8A6BD03C-CC35-485D-8241-C9317FE1A551}">
      <dsp:nvSpPr>
        <dsp:cNvPr id="0" name=""/>
        <dsp:cNvSpPr/>
      </dsp:nvSpPr>
      <dsp:spPr>
        <a:xfrm>
          <a:off x="5183271"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AB5F0199-DC5D-4ECE-BD78-3FD495A2FDA4}">
      <dsp:nvSpPr>
        <dsp:cNvPr id="0" name=""/>
        <dsp:cNvSpPr/>
      </dsp:nvSpPr>
      <dsp:spPr>
        <a:xfrm>
          <a:off x="5651651" y="5270083"/>
          <a:ext cx="1261023" cy="12610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CA32A46-DF01-4BE6-BF44-2ACDBC2CF61D}">
      <dsp:nvSpPr>
        <dsp:cNvPr id="0" name=""/>
        <dsp:cNvSpPr/>
      </dsp:nvSpPr>
      <dsp:spPr>
        <a:xfrm>
          <a:off x="4480700"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Synopsis</a:t>
          </a:r>
        </a:p>
      </dsp:txBody>
      <dsp:txXfrm>
        <a:off x="4480700" y="7684043"/>
        <a:ext cx="3602925" cy="720000"/>
      </dsp:txXfrm>
    </dsp:sp>
    <dsp:sp modelId="{CFD5B1ED-9B31-47CC-BF9E-39577676B681}">
      <dsp:nvSpPr>
        <dsp:cNvPr id="0" name=""/>
        <dsp:cNvSpPr/>
      </dsp:nvSpPr>
      <dsp:spPr>
        <a:xfrm>
          <a:off x="9416707"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FE8F2AE-4432-418F-AFDD-5E3539D18684}">
      <dsp:nvSpPr>
        <dsp:cNvPr id="0" name=""/>
        <dsp:cNvSpPr/>
      </dsp:nvSpPr>
      <dsp:spPr>
        <a:xfrm>
          <a:off x="9885088" y="5270083"/>
          <a:ext cx="1261023" cy="12610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746B2B0-558C-46C5-A98F-3047658F4599}">
      <dsp:nvSpPr>
        <dsp:cNvPr id="0" name=""/>
        <dsp:cNvSpPr/>
      </dsp:nvSpPr>
      <dsp:spPr>
        <a:xfrm>
          <a:off x="8714137"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Process</a:t>
          </a:r>
        </a:p>
      </dsp:txBody>
      <dsp:txXfrm>
        <a:off x="8714137" y="7684043"/>
        <a:ext cx="3602925" cy="720000"/>
      </dsp:txXfrm>
    </dsp:sp>
    <dsp:sp modelId="{5BCFFBFD-BA88-45DE-B1CA-ACFC0D62AC3F}">
      <dsp:nvSpPr>
        <dsp:cNvPr id="0" name=""/>
        <dsp:cNvSpPr/>
      </dsp:nvSpPr>
      <dsp:spPr>
        <a:xfrm>
          <a:off x="13650144" y="4801703"/>
          <a:ext cx="2197784" cy="2197784"/>
        </a:xfrm>
        <a:prstGeom prst="ellipse">
          <a:avLst/>
        </a:prstGeom>
        <a:solidFill>
          <a:schemeClr val="accent4">
            <a:hueOff val="0"/>
            <a:satOff val="0"/>
            <a:lumOff val="0"/>
            <a:alphaOff val="0"/>
          </a:schemeClr>
        </a:soli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D877D630-026A-465D-A3EE-110F9D3DC7F5}">
      <dsp:nvSpPr>
        <dsp:cNvPr id="0" name=""/>
        <dsp:cNvSpPr/>
      </dsp:nvSpPr>
      <dsp:spPr>
        <a:xfrm>
          <a:off x="14118525" y="5270083"/>
          <a:ext cx="1261023" cy="126102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BA0A5E2-244D-42DA-9A0C-67045033E94E}">
      <dsp:nvSpPr>
        <dsp:cNvPr id="0" name=""/>
        <dsp:cNvSpPr/>
      </dsp:nvSpPr>
      <dsp:spPr>
        <a:xfrm>
          <a:off x="12947574" y="7684043"/>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Environment Variables</a:t>
          </a:r>
        </a:p>
      </dsp:txBody>
      <dsp:txXfrm>
        <a:off x="12947574" y="7684043"/>
        <a:ext cx="360292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270046-70EE-9C48-864A-C71152F9A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9362BA2-AA21-A64C-BF83-C964EE073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874439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980373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nodejs.org/api/process.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en.wikipedia.org/wiki/Graphical_user_interfac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SeleniumHQ/selenium/wiki/JsonWireProtoco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ro/mac-and-windows-ap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odejs.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npmjs.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As soon as the main process has initialized, it is able to open windows. Those windows run in their own process and are referred to as </a:t>
            </a:r>
            <a:r>
              <a:rPr lang="en-CA" sz="2400" b="0" i="1" kern="1200" dirty="0">
                <a:solidFill>
                  <a:schemeClr val="tx1"/>
                </a:solidFill>
                <a:effectLst/>
                <a:latin typeface="Helvetica Neue"/>
                <a:ea typeface="Helvetica Neue"/>
                <a:cs typeface="Helvetica Neue"/>
                <a:sym typeface="Helvetica Neue"/>
              </a:rPr>
              <a:t>renderer processes</a:t>
            </a:r>
            <a:r>
              <a:rPr lang="en-CA" sz="2400" b="0" i="0" kern="1200" dirty="0">
                <a:solidFill>
                  <a:schemeClr val="tx1"/>
                </a:solidFill>
                <a:effectLst/>
                <a:latin typeface="Helvetica Neue"/>
                <a:ea typeface="Helvetica Neue"/>
                <a:cs typeface="Helvetica Neue"/>
                <a:sym typeface="Helvetica Neue"/>
              </a:rPr>
              <a:t>.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In Electron, each web page runs in its own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The distinction is important: Renderer processes have the familiar DOM with </a:t>
            </a:r>
            <a:r>
              <a:rPr lang="en-CA" dirty="0"/>
              <a:t>window</a:t>
            </a:r>
            <a:r>
              <a:rPr lang="en-CA" sz="2400" b="0" i="0" kern="1200" dirty="0">
                <a:solidFill>
                  <a:schemeClr val="tx1"/>
                </a:solidFill>
                <a:effectLst/>
                <a:latin typeface="Helvetica Neue"/>
                <a:ea typeface="Helvetica Neue"/>
                <a:cs typeface="Helvetica Neue"/>
                <a:sym typeface="Helvetica Neue"/>
              </a:rPr>
              <a:t> and </a:t>
            </a:r>
            <a:r>
              <a:rPr lang="en-CA" dirty="0"/>
              <a:t>document</a:t>
            </a:r>
            <a:r>
              <a:rPr lang="en-CA" sz="2400" b="0" i="0" kern="1200" dirty="0">
                <a:solidFill>
                  <a:schemeClr val="tx1"/>
                </a:solidFill>
                <a:effectLst/>
                <a:latin typeface="Helvetica Neue"/>
                <a:ea typeface="Helvetica Neue"/>
                <a:cs typeface="Helvetica Neue"/>
                <a:sym typeface="Helvetica Neue"/>
              </a:rPr>
              <a:t> objects, can create and render HTML elements, and have Chromium’s developer tools available, whereas the main process is really just a Node.js process.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At the same time, many of Electron’s APIs can only be accessed from the main process: calling methods that perform native GUI operations from a renderer process is risky, likely to leak resources, and therefore simply not allowed.</a:t>
            </a:r>
          </a:p>
          <a:p>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The main process manages and facilitates communication with each renderer process.</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 The renderer processes communicate in turn with the main process, but do not usually bother talking to other renderer processes. </a:t>
            </a:r>
          </a:p>
          <a:p>
            <a:pPr fontAlgn="base"/>
            <a:endParaRPr lang="en-CA" sz="2400" b="0" i="0" kern="1200" dirty="0">
              <a:solidFill>
                <a:schemeClr val="tx1"/>
              </a:solidFill>
              <a:effectLst/>
              <a:latin typeface="Helvetica Neue"/>
              <a:ea typeface="Helvetica Neue"/>
              <a:cs typeface="Helvetica Neue"/>
              <a:sym typeface="Helvetica Neue"/>
            </a:endParaRPr>
          </a:p>
          <a:p>
            <a:pPr fontAlgn="base"/>
            <a:r>
              <a:rPr lang="en-CA" sz="2400" b="0" i="0" kern="1200" dirty="0">
                <a:solidFill>
                  <a:schemeClr val="tx1"/>
                </a:solidFill>
                <a:effectLst/>
                <a:latin typeface="Helvetica Neue"/>
                <a:ea typeface="Helvetica Neue"/>
                <a:cs typeface="Helvetica Neue"/>
                <a:sym typeface="Helvetica Neue"/>
              </a:rPr>
              <a:t>This communication is facilitated by </a:t>
            </a:r>
            <a:r>
              <a:rPr lang="en-CA" sz="2400" b="1" i="0" kern="1200" dirty="0">
                <a:solidFill>
                  <a:schemeClr val="tx1"/>
                </a:solidFill>
                <a:effectLst/>
                <a:latin typeface="Helvetica Neue"/>
                <a:ea typeface="Helvetica Neue"/>
                <a:cs typeface="Helvetica Neue"/>
                <a:sym typeface="Helvetica Neue"/>
              </a:rPr>
              <a:t>Chromium’s </a:t>
            </a:r>
            <a:r>
              <a:rPr lang="en-CA" sz="2400" b="1" i="0" kern="1200" dirty="0" err="1">
                <a:solidFill>
                  <a:schemeClr val="tx1"/>
                </a:solidFill>
                <a:effectLst/>
                <a:latin typeface="Helvetica Neue"/>
                <a:ea typeface="Helvetica Neue"/>
                <a:cs typeface="Helvetica Neue"/>
                <a:sym typeface="Helvetica Neue"/>
              </a:rPr>
              <a:t>multiprocess</a:t>
            </a:r>
            <a:r>
              <a:rPr lang="en-CA" sz="2400" b="1" i="0" kern="1200" dirty="0">
                <a:solidFill>
                  <a:schemeClr val="tx1"/>
                </a:solidFill>
                <a:effectLst/>
                <a:latin typeface="Helvetica Neue"/>
                <a:ea typeface="Helvetica Neue"/>
                <a:cs typeface="Helvetica Neue"/>
                <a:sym typeface="Helvetica Neue"/>
              </a:rPr>
              <a:t> architecture</a:t>
            </a:r>
            <a:r>
              <a:rPr lang="en-CA" sz="2400" b="0" i="0" kern="1200" dirty="0">
                <a:solidFill>
                  <a:schemeClr val="tx1"/>
                </a:solidFill>
                <a:effectLst/>
                <a:latin typeface="Helvetica Neue"/>
                <a:ea typeface="Helvetica Neue"/>
                <a:cs typeface="Helvetica Neue"/>
                <a:sym typeface="Helvetica Neue"/>
              </a:rPr>
              <a:t>, enabling developers to pass objects between processes and to even call methods on one process from another. </a:t>
            </a:r>
            <a:endParaRPr lang="en-US" dirty="0"/>
          </a:p>
        </p:txBody>
      </p:sp>
    </p:spTree>
    <p:extLst>
      <p:ext uri="{BB962C8B-B14F-4D97-AF65-F5344CB8AC3E}">
        <p14:creationId xmlns:p14="http://schemas.microsoft.com/office/powerpoint/2010/main" val="427842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en-US" dirty="0"/>
              <a:t>Reusability -&gt; Same code can be used for both web and desktop applications.</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62602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Example of how small the teams are behind popular Electron applications.</a:t>
            </a:r>
          </a:p>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				Microsoft’s Visual Studio Code was initially built by 7 engineers.</a:t>
            </a:r>
          </a:p>
          <a:p>
            <a:pPr marL="0" indent="0">
              <a:buNone/>
            </a:pPr>
            <a:r>
              <a:rPr lang="en-CA" sz="2400" b="0" i="0" kern="1200" dirty="0">
                <a:solidFill>
                  <a:schemeClr val="tx1"/>
                </a:solidFill>
                <a:effectLst/>
                <a:latin typeface="Helvetica Neue"/>
                <a:ea typeface="Helvetica Neue"/>
                <a:cs typeface="Helvetica Neue"/>
                <a:sym typeface="Helvetica Neue"/>
              </a:rPr>
              <a:t>				Slack’s desktop app by just 2.</a:t>
            </a: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				GitHub’s desktop app by 4.</a:t>
            </a:r>
          </a:p>
          <a:p>
            <a:pPr marL="0" lvl="3" indent="0">
              <a:buFont typeface="+mj-lt"/>
              <a:buNone/>
            </a:pPr>
            <a:endParaRPr lang="en-CA" sz="2400" b="0" i="0" kern="1200" dirty="0">
              <a:solidFill>
                <a:schemeClr val="tx1"/>
              </a:solidFill>
              <a:effectLst/>
              <a:latin typeface="Helvetica Neue"/>
              <a:ea typeface="Helvetica Neue"/>
              <a:cs typeface="Helvetica Neue"/>
              <a:sym typeface="Helvetica Neue"/>
            </a:endParaRPr>
          </a:p>
          <a:p>
            <a:pPr marL="0" lvl="3" indent="0">
              <a:buFont typeface="+mj-lt"/>
              <a:buNone/>
            </a:pPr>
            <a:r>
              <a:rPr lang="en-CA" sz="2400" b="0" i="0" kern="1200" dirty="0">
                <a:solidFill>
                  <a:schemeClr val="tx1"/>
                </a:solidFill>
                <a:effectLst/>
                <a:latin typeface="Helvetica Neue"/>
                <a:ea typeface="Helvetica Neue"/>
                <a:cs typeface="Helvetica Neue"/>
                <a:sym typeface="Helvetica Neue"/>
              </a:rPr>
              <a:t>Still developer should focus on OS level functionalities to test out the feature on different platform.</a:t>
            </a:r>
            <a:endParaRPr lang="en-US" dirty="0"/>
          </a:p>
        </p:txBody>
      </p:sp>
    </p:spTree>
    <p:extLst>
      <p:ext uri="{BB962C8B-B14F-4D97-AF65-F5344CB8AC3E}">
        <p14:creationId xmlns:p14="http://schemas.microsoft.com/office/powerpoint/2010/main" val="166747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endParaRPr lang="en-US" dirty="0"/>
          </a:p>
        </p:txBody>
      </p:sp>
    </p:spTree>
    <p:extLst>
      <p:ext uri="{BB962C8B-B14F-4D97-AF65-F5344CB8AC3E}">
        <p14:creationId xmlns:p14="http://schemas.microsoft.com/office/powerpoint/2010/main" val="134617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Native Menus</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Native application menus and context menus</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Native Notification</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Electron uses HTML5 Notification API, using the currently running operating system’s native notification APIs to display it.</a:t>
            </a:r>
          </a:p>
          <a:p>
            <a:pPr marL="342900" indent="-342900">
              <a:buFont typeface="Arial" panose="020B0604020202020204" pitchFamily="34" charset="0"/>
              <a:buChar char="•"/>
            </a:pPr>
            <a:r>
              <a:rPr lang="en-US" dirty="0"/>
              <a:t>To detect whether or not you are allowed to send a notification using the userland module electron-notification-state.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61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0" i="0" kern="1200" dirty="0">
                <a:solidFill>
                  <a:schemeClr val="tx1"/>
                </a:solidFill>
                <a:effectLst/>
                <a:latin typeface="Helvetica Neue"/>
                <a:ea typeface="Helvetica Neue"/>
                <a:cs typeface="Helvetica Neue"/>
                <a:sym typeface="Helvetica Neue"/>
              </a:rPr>
              <a:t>	</a:t>
            </a:r>
          </a:p>
          <a:p>
            <a:pPr marL="0" indent="0">
              <a:buNone/>
            </a:pPr>
            <a:r>
              <a:rPr lang="en-CA" sz="2400" b="0" i="0" kern="1200" dirty="0">
                <a:solidFill>
                  <a:schemeClr val="tx1"/>
                </a:solidFill>
                <a:effectLst/>
                <a:latin typeface="Helvetica Neue"/>
                <a:ea typeface="Helvetica Neue"/>
                <a:cs typeface="Helvetica Neue"/>
                <a:sym typeface="Helvetica Neue"/>
              </a:rPr>
              <a:t>For setting up a server to process crash reports, you can use many available projects like </a:t>
            </a:r>
            <a:r>
              <a:rPr lang="en-CA" sz="2400" b="1" i="0" kern="1200" dirty="0">
                <a:solidFill>
                  <a:schemeClr val="tx1"/>
                </a:solidFill>
                <a:effectLst/>
                <a:latin typeface="Helvetica Neue"/>
                <a:ea typeface="Helvetica Neue"/>
                <a:cs typeface="Helvetica Neue"/>
                <a:sym typeface="Helvetica Neue"/>
              </a:rPr>
              <a:t>Socorro</a:t>
            </a:r>
            <a:r>
              <a:rPr lang="en-CA" sz="2400" b="0" i="0" kern="1200" dirty="0">
                <a:solidFill>
                  <a:schemeClr val="tx1"/>
                </a:solidFill>
                <a:effectLst/>
                <a:latin typeface="Helvetica Neue"/>
                <a:ea typeface="Helvetica Neue"/>
                <a:cs typeface="Helvetica Neue"/>
                <a:sym typeface="Helvetica Neue"/>
              </a:rPr>
              <a:t>, mini-</a:t>
            </a:r>
            <a:r>
              <a:rPr lang="en-CA" sz="2400" b="0" i="0" kern="1200" dirty="0" err="1">
                <a:solidFill>
                  <a:schemeClr val="tx1"/>
                </a:solidFill>
                <a:effectLst/>
                <a:latin typeface="Helvetica Neue"/>
                <a:ea typeface="Helvetica Neue"/>
                <a:cs typeface="Helvetica Neue"/>
                <a:sym typeface="Helvetica Neue"/>
              </a:rPr>
              <a:t>breakpad</a:t>
            </a:r>
            <a:r>
              <a:rPr lang="en-CA" sz="2400" b="0" i="0" kern="1200" dirty="0">
                <a:solidFill>
                  <a:schemeClr val="tx1"/>
                </a:solidFill>
                <a:effectLst/>
                <a:latin typeface="Helvetica Neue"/>
                <a:ea typeface="Helvetica Neue"/>
                <a:cs typeface="Helvetica Neue"/>
                <a:sym typeface="Helvetica Neue"/>
              </a:rPr>
              <a:t>-server. I have used </a:t>
            </a:r>
            <a:r>
              <a:rPr lang="en-CA" sz="2400" b="1" i="0" kern="1200" dirty="0">
                <a:solidFill>
                  <a:schemeClr val="tx1"/>
                </a:solidFill>
                <a:effectLst/>
                <a:latin typeface="Helvetica Neue"/>
                <a:ea typeface="Helvetica Neue"/>
                <a:cs typeface="Helvetica Neue"/>
                <a:sym typeface="Helvetica Neue"/>
              </a:rPr>
              <a:t>simple-</a:t>
            </a:r>
            <a:r>
              <a:rPr lang="en-CA" sz="2400" b="1" i="0" kern="1200" dirty="0" err="1">
                <a:solidFill>
                  <a:schemeClr val="tx1"/>
                </a:solidFill>
                <a:effectLst/>
                <a:latin typeface="Helvetica Neue"/>
                <a:ea typeface="Helvetica Neue"/>
                <a:cs typeface="Helvetica Neue"/>
                <a:sym typeface="Helvetica Neue"/>
              </a:rPr>
              <a:t>breakpad</a:t>
            </a:r>
            <a:r>
              <a:rPr lang="en-CA" sz="2400" b="1" i="0" kern="1200" dirty="0">
                <a:solidFill>
                  <a:schemeClr val="tx1"/>
                </a:solidFill>
                <a:effectLst/>
                <a:latin typeface="Helvetica Neue"/>
                <a:ea typeface="Helvetica Neue"/>
                <a:cs typeface="Helvetica Neue"/>
                <a:sym typeface="Helvetica Neue"/>
              </a:rPr>
              <a:t>-server. </a:t>
            </a:r>
            <a:r>
              <a:rPr lang="en-CA" sz="2400" b="0" i="0" kern="1200" dirty="0">
                <a:solidFill>
                  <a:schemeClr val="tx1"/>
                </a:solidFill>
                <a:effectLst/>
                <a:latin typeface="Helvetica Neue"/>
                <a:ea typeface="Helvetica Neue"/>
                <a:cs typeface="Helvetica Neue"/>
                <a:sym typeface="Helvetica Neue"/>
              </a:rPr>
              <a:t>You can also use 3</a:t>
            </a:r>
            <a:r>
              <a:rPr lang="en-CA" sz="2400" b="0" i="0" kern="1200" baseline="30000" dirty="0">
                <a:solidFill>
                  <a:schemeClr val="tx1"/>
                </a:solidFill>
                <a:effectLst/>
                <a:latin typeface="Helvetica Neue"/>
                <a:ea typeface="Helvetica Neue"/>
                <a:cs typeface="Helvetica Neue"/>
                <a:sym typeface="Helvetica Neue"/>
              </a:rPr>
              <a:t>rd</a:t>
            </a:r>
            <a:r>
              <a:rPr lang="en-CA" sz="2400" b="0" i="0" kern="1200" dirty="0">
                <a:solidFill>
                  <a:schemeClr val="tx1"/>
                </a:solidFill>
                <a:effectLst/>
                <a:latin typeface="Helvetica Neue"/>
                <a:ea typeface="Helvetica Neue"/>
                <a:cs typeface="Helvetica Neue"/>
                <a:sym typeface="Helvetica Neue"/>
              </a:rPr>
              <a:t> party hosted solutions like </a:t>
            </a:r>
            <a:r>
              <a:rPr lang="en-CA" sz="2400" b="0" i="0" kern="1200" dirty="0" err="1">
                <a:solidFill>
                  <a:schemeClr val="tx1"/>
                </a:solidFill>
                <a:effectLst/>
                <a:latin typeface="Helvetica Neue"/>
                <a:ea typeface="Helvetica Neue"/>
                <a:cs typeface="Helvetica Neue"/>
                <a:sym typeface="Helvetica Neue"/>
              </a:rPr>
              <a:t>Backtrace</a:t>
            </a:r>
            <a:r>
              <a:rPr lang="en-CA" sz="2400" b="0" i="0" kern="1200" dirty="0">
                <a:solidFill>
                  <a:schemeClr val="tx1"/>
                </a:solidFill>
                <a:effectLst/>
                <a:latin typeface="Helvetica Neue"/>
                <a:ea typeface="Helvetica Neue"/>
                <a:cs typeface="Helvetica Neue"/>
                <a:sym typeface="Helvetica Neue"/>
              </a:rPr>
              <a:t> I/O, Sentry.</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Demo crash reporting feature from Electron-Bootcamp project.</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Steps to demonstrate crash:</a:t>
            </a:r>
          </a:p>
          <a:p>
            <a:pPr marL="342900" indent="-342900">
              <a:buFont typeface="Arial" panose="020B0604020202020204" pitchFamily="34" charset="0"/>
              <a:buChar char="•"/>
            </a:pPr>
            <a:r>
              <a:rPr lang="en-US" dirty="0"/>
              <a:t>Go to </a:t>
            </a:r>
            <a:r>
              <a:rPr lang="en-US" dirty="0" err="1"/>
              <a:t>main.js</a:t>
            </a:r>
            <a:r>
              <a:rPr lang="en-US" dirty="0"/>
              <a:t> and uncomment below line </a:t>
            </a:r>
          </a:p>
          <a:p>
            <a:pPr marL="0" lvl="8" indent="0">
              <a:buFont typeface="+mj-lt"/>
              <a:buNone/>
            </a:pPr>
            <a:r>
              <a:rPr lang="en-CA" sz="2200" b="0" dirty="0">
                <a:effectLst/>
                <a:latin typeface="Helvetica Neue"/>
                <a:ea typeface="Helvetica Neue"/>
                <a:cs typeface="Helvetica Neue"/>
                <a:sym typeface="Helvetica Neue"/>
              </a:rPr>
              <a:t>// To crash the main process in order to test Crash Reporting simple-</a:t>
            </a:r>
            <a:r>
              <a:rPr lang="en-CA" sz="2200" b="0" dirty="0" err="1">
                <a:effectLst/>
                <a:latin typeface="Helvetica Neue"/>
                <a:ea typeface="Helvetica Neue"/>
                <a:cs typeface="Helvetica Neue"/>
                <a:sym typeface="Helvetica Neue"/>
              </a:rPr>
              <a:t>breakpad</a:t>
            </a:r>
            <a:r>
              <a:rPr lang="en-CA" sz="2200" b="0" dirty="0">
                <a:effectLst/>
                <a:latin typeface="Helvetica Neue"/>
                <a:ea typeface="Helvetica Neue"/>
                <a:cs typeface="Helvetica Neue"/>
                <a:sym typeface="Helvetica Neue"/>
              </a:rPr>
              <a:t>-server</a:t>
            </a:r>
          </a:p>
          <a:p>
            <a:pPr marL="0" lvl="8" indent="0">
              <a:buFont typeface="+mj-lt"/>
              <a:buNone/>
            </a:pPr>
            <a:r>
              <a:rPr lang="en-CA" sz="2200" b="0" dirty="0" err="1">
                <a:effectLst/>
                <a:latin typeface="Helvetica Neue"/>
                <a:ea typeface="Helvetica Neue"/>
                <a:cs typeface="Helvetica Neue"/>
                <a:sym typeface="Helvetica Neue"/>
              </a:rPr>
              <a:t>process.crash</a:t>
            </a:r>
            <a:r>
              <a:rPr lang="en-CA" sz="2200" b="0" dirty="0">
                <a:effectLst/>
                <a:latin typeface="Helvetica Neue"/>
                <a:ea typeface="Helvetica Neue"/>
                <a:cs typeface="Helvetica Neue"/>
                <a:sym typeface="Helvetica Neue"/>
              </a:rPr>
              <a:t>();</a:t>
            </a:r>
          </a:p>
          <a:p>
            <a:pPr marL="342900" marR="0" lvl="2"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200" b="0" dirty="0">
                <a:effectLst/>
                <a:latin typeface="Helvetica Neue"/>
                <a:ea typeface="Helvetica Neue"/>
                <a:cs typeface="Helvetica Neue"/>
                <a:sym typeface="Helvetica Neue"/>
              </a:rPr>
              <a:t>Go to http://localhost:1127/</a:t>
            </a:r>
            <a:r>
              <a:rPr lang="en-CA" sz="2200" b="0" dirty="0" err="1">
                <a:effectLst/>
                <a:latin typeface="Helvetica Neue"/>
                <a:ea typeface="Helvetica Neue"/>
                <a:cs typeface="Helvetica Neue"/>
                <a:sym typeface="Helvetica Neue"/>
              </a:rPr>
              <a:t>crashreports</a:t>
            </a:r>
            <a:r>
              <a:rPr lang="en-CA" sz="2200" b="0" dirty="0">
                <a:effectLst/>
                <a:latin typeface="Helvetica Neue"/>
                <a:ea typeface="Helvetica Neue"/>
                <a:cs typeface="Helvetica Neue"/>
                <a:sym typeface="Helvetica Neue"/>
              </a:rPr>
              <a:t> to view the list of crash reports generated by electron app.</a:t>
            </a:r>
          </a:p>
          <a:p>
            <a:pPr marL="457200" marR="0" lvl="2" indent="-457200" defTabSz="457200" eaLnBrk="1" fontAlgn="auto" latinLnBrk="0" hangingPunct="1">
              <a:lnSpc>
                <a:spcPct val="117999"/>
              </a:lnSpc>
              <a:spcBef>
                <a:spcPts val="0"/>
              </a:spcBef>
              <a:spcAft>
                <a:spcPts val="0"/>
              </a:spcAft>
              <a:buClrTx/>
              <a:buSzTx/>
              <a:buFont typeface="+mj-lt"/>
              <a:buAutoNum type="arabicPeriod"/>
              <a:tabLst/>
              <a:defRPr/>
            </a:pPr>
            <a:endParaRPr lang="en-CA" sz="2200" b="0" dirty="0">
              <a:effectLst/>
              <a:latin typeface="Helvetica Neue"/>
              <a:ea typeface="Helvetica Neue"/>
              <a:cs typeface="Helvetica Neue"/>
              <a:sym typeface="Helvetica Neue"/>
            </a:endParaRPr>
          </a:p>
          <a:p>
            <a:pPr marL="457200" lvl="2" indent="-457200">
              <a:buFont typeface="+mj-lt"/>
              <a:buAutoNum type="arabicPeriod"/>
            </a:pPr>
            <a:endParaRPr lang="en-CA" sz="2200" b="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06853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CA" sz="2400" b="1" i="0" kern="1200" dirty="0">
                <a:solidFill>
                  <a:schemeClr val="tx1"/>
                </a:solidFill>
                <a:effectLst/>
                <a:latin typeface="Helvetica Neue"/>
                <a:ea typeface="Helvetica Neue"/>
                <a:cs typeface="Helvetica Neue"/>
                <a:sym typeface="Helvetica Neue"/>
              </a:rPr>
              <a:t>Node Inspector </a:t>
            </a:r>
            <a:r>
              <a:rPr lang="en-CA" sz="2400" b="0" i="0" kern="1200" dirty="0">
                <a:solidFill>
                  <a:schemeClr val="tx1"/>
                </a:solidFill>
                <a:effectLst/>
                <a:latin typeface="Helvetica Neue"/>
                <a:ea typeface="Helvetica Neue"/>
                <a:cs typeface="Helvetica Neue"/>
                <a:sym typeface="Helvetica Neue"/>
              </a:rPr>
              <a:t>a common tool for debugging Node.js applications is not fully supported by Electron yet. Check the official documentation of Electron in order to see which debugging features are supported.</a:t>
            </a:r>
          </a:p>
          <a:p>
            <a:pPr marL="0" indent="0">
              <a:buNone/>
            </a:pPr>
            <a:endParaRPr lang="en-CA" sz="2400" b="0" i="0" kern="1200" dirty="0">
              <a:solidFill>
                <a:schemeClr val="tx1"/>
              </a:solidFill>
              <a:effectLst/>
              <a:latin typeface="Helvetica Neue"/>
              <a:ea typeface="Helvetica Neue"/>
              <a:cs typeface="Helvetica Neue"/>
              <a:sym typeface="Helvetica Neue"/>
            </a:endParaRPr>
          </a:p>
          <a:p>
            <a:pPr marL="0" indent="0">
              <a:buNone/>
            </a:pPr>
            <a:r>
              <a:rPr lang="en-CA" sz="2400" b="0" i="0" kern="1200" dirty="0">
                <a:solidFill>
                  <a:schemeClr val="tx1"/>
                </a:solidFill>
                <a:effectLst/>
                <a:latin typeface="Helvetica Neue"/>
                <a:ea typeface="Helvetica Neue"/>
                <a:cs typeface="Helvetica Neue"/>
                <a:sym typeface="Helvetica Neue"/>
              </a:rPr>
              <a:t>Alternatively you can use </a:t>
            </a:r>
            <a:r>
              <a:rPr lang="en-CA" sz="2400" b="1" i="0" kern="1200" dirty="0" err="1">
                <a:solidFill>
                  <a:schemeClr val="tx1"/>
                </a:solidFill>
                <a:effectLst/>
                <a:latin typeface="Helvetica Neue"/>
                <a:ea typeface="Helvetica Neue"/>
                <a:cs typeface="Helvetica Neue"/>
                <a:sym typeface="Helvetica Neue"/>
              </a:rPr>
              <a:t>VSCode</a:t>
            </a:r>
            <a:r>
              <a:rPr lang="en-CA" sz="2400" b="0" i="0" kern="1200" dirty="0">
                <a:solidFill>
                  <a:schemeClr val="tx1"/>
                </a:solidFill>
                <a:effectLst/>
                <a:latin typeface="Helvetica Neue"/>
                <a:ea typeface="Helvetica Neue"/>
                <a:cs typeface="Helvetica Neue"/>
                <a:sym typeface="Helvetica Neue"/>
              </a:rPr>
              <a:t> to debug the main process as well.</a:t>
            </a:r>
          </a:p>
          <a:p>
            <a:pPr marL="0" indent="0">
              <a:buNone/>
            </a:pPr>
            <a:endParaRPr lang="en-CA" sz="2400" b="0" i="0" kern="1200"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3386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In case you want to store data in cloud , check with cloud network for security functions.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Examples of security recommendation: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Only load secure content -&gt; use https.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node integration for render processes which display remote content -&gt;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 If an attacker jumps out of renderer process and execute code on user’s computers.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Goal is to limit the powers you grant to remote content. </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grant additional access to specified hosts.</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By having a preload script you can create custom </a:t>
            </a:r>
            <a:r>
              <a:rPr lang="en-CA" sz="2400" b="0" i="0" kern="1200" dirty="0" err="1">
                <a:solidFill>
                  <a:schemeClr val="tx1"/>
                </a:solidFill>
                <a:effectLst/>
                <a:latin typeface="Helvetica Neue"/>
                <a:ea typeface="Helvetica Neue"/>
                <a:cs typeface="Helvetica Neue"/>
                <a:sym typeface="Helvetica Neue"/>
              </a:rPr>
              <a:t>api</a:t>
            </a:r>
            <a:r>
              <a:rPr lang="en-CA" sz="2400" b="0" i="0" kern="1200" dirty="0">
                <a:solidFill>
                  <a:schemeClr val="tx1"/>
                </a:solidFill>
                <a:effectLst/>
                <a:latin typeface="Helvetica Neue"/>
                <a:ea typeface="Helvetica Neue"/>
                <a:cs typeface="Helvetica Neue"/>
                <a:sym typeface="Helvetica Neue"/>
              </a:rPr>
              <a:t> to be consumed by remotely loaded content.</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navigation</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Use </a:t>
            </a:r>
            <a:r>
              <a:rPr lang="en-CA" sz="2400" b="0" i="0" kern="1200" dirty="0" err="1">
                <a:solidFill>
                  <a:schemeClr val="tx1"/>
                </a:solidFill>
                <a:effectLst/>
                <a:latin typeface="Helvetica Neue"/>
                <a:ea typeface="Helvetica Neue"/>
                <a:cs typeface="Helvetica Neue"/>
                <a:sym typeface="Helvetica Neue"/>
              </a:rPr>
              <a:t>event.preventDefault</a:t>
            </a:r>
            <a:r>
              <a:rPr lang="en-CA" sz="2400" b="0" i="0" kern="1200" dirty="0">
                <a:solidFill>
                  <a:schemeClr val="tx1"/>
                </a:solidFill>
                <a:effectLst/>
                <a:latin typeface="Helvetica Neue"/>
                <a:ea typeface="Helvetica Neue"/>
                <a:cs typeface="Helvetica Neue"/>
                <a:sym typeface="Helvetica Neue"/>
              </a:rPr>
              <a:t>()</a:t>
            </a:r>
          </a:p>
          <a:p>
            <a:pPr marL="457200" lvl="5"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Check </a:t>
            </a:r>
            <a:r>
              <a:rPr lang="en-CA" sz="2400" b="0" i="0" kern="1200" dirty="0" err="1">
                <a:solidFill>
                  <a:schemeClr val="tx1"/>
                </a:solidFill>
                <a:effectLst/>
                <a:latin typeface="Helvetica Neue"/>
                <a:ea typeface="Helvetica Neue"/>
                <a:cs typeface="Helvetica Neue"/>
                <a:sym typeface="Helvetica Neue"/>
              </a:rPr>
              <a:t>url</a:t>
            </a:r>
            <a:r>
              <a:rPr lang="en-CA" sz="2400" b="0" i="0" kern="1200" dirty="0">
                <a:solidFill>
                  <a:schemeClr val="tx1"/>
                </a:solidFill>
                <a:effectLst/>
                <a:latin typeface="Helvetica Neue"/>
                <a:ea typeface="Helvetica Neue"/>
                <a:cs typeface="Helvetica Neue"/>
                <a:sym typeface="Helvetica Neue"/>
              </a:rPr>
              <a:t> to allow navigation</a:t>
            </a:r>
          </a:p>
          <a:p>
            <a:pPr marL="457200" lvl="5"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Disable or limit creation of new windows</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marR="0" lvl="4"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Do not disable web security</a:t>
            </a:r>
          </a:p>
          <a:p>
            <a:pPr marL="457200" marR="0" lvl="5" indent="-4572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CA" sz="2400" b="0" i="0" kern="1200" dirty="0">
                <a:solidFill>
                  <a:schemeClr val="tx1"/>
                </a:solidFill>
                <a:effectLst/>
                <a:latin typeface="Helvetica Neue"/>
                <a:ea typeface="Helvetica Neue"/>
                <a:cs typeface="Helvetica Neue"/>
                <a:sym typeface="Helvetica Neue"/>
              </a:rPr>
              <a:t>If you disable , the same-origin policy policy will be disabled.</a:t>
            </a: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Define a Content Security Policy</a:t>
            </a:r>
          </a:p>
          <a:p>
            <a:pPr marL="457200" lvl="4" indent="-4572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You can load the scripts to be loaded from specified origins only.</a:t>
            </a:r>
          </a:p>
          <a:p>
            <a:pPr marL="457200" lvl="4" indent="-4572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457200" lvl="4" indent="-457200">
              <a:buFont typeface="+mj-lt"/>
              <a:buAutoNum type="arabicPeriod"/>
            </a:pPr>
            <a:endParaRPr lang="en-CA" sz="2400" b="0" i="0" kern="1200" dirty="0">
              <a:solidFill>
                <a:schemeClr val="tx1"/>
              </a:solidFill>
              <a:effectLst/>
              <a:latin typeface="Helvetica Neue"/>
              <a:ea typeface="Helvetica Neue"/>
              <a:cs typeface="Helvetica Neue"/>
              <a:sym typeface="Helvetica Neue"/>
            </a:endParaRPr>
          </a:p>
          <a:p>
            <a:pPr marL="0" indent="0">
              <a:buNone/>
            </a:pPr>
            <a:endParaRPr lang="en-US" dirty="0"/>
          </a:p>
        </p:txBody>
      </p:sp>
    </p:spTree>
    <p:extLst>
      <p:ext uri="{BB962C8B-B14F-4D97-AF65-F5344CB8AC3E}">
        <p14:creationId xmlns:p14="http://schemas.microsoft.com/office/powerpoint/2010/main" val="156447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3 kinds of things which can be updated for Electron app. . </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App -&gt; Non silent update. Then it will be forced to update mode on first launch.</a:t>
            </a:r>
          </a:p>
          <a:p>
            <a:pPr marL="457200" marR="0" lvl="1" indent="-457200" defTabSz="457200" eaLnBrk="1" fontAlgn="auto" latinLnBrk="0" hangingPunct="1">
              <a:lnSpc>
                <a:spcPct val="117999"/>
              </a:lnSpc>
              <a:spcBef>
                <a:spcPts val="0"/>
              </a:spcBef>
              <a:spcAft>
                <a:spcPts val="0"/>
              </a:spcAft>
              <a:buClrTx/>
              <a:buSzTx/>
              <a:buFont typeface="+mj-lt"/>
              <a:buAutoNum type="arabicPeriod"/>
              <a:tabLst/>
              <a:defRPr/>
            </a:pPr>
            <a:r>
              <a:rPr lang="en-CA" sz="2400" b="0" i="0" kern="1200" dirty="0">
                <a:solidFill>
                  <a:schemeClr val="tx1"/>
                </a:solidFill>
                <a:effectLst/>
                <a:latin typeface="Helvetica Neue"/>
                <a:ea typeface="Helvetica Neue"/>
                <a:cs typeface="Helvetica Neue"/>
                <a:sym typeface="Helvetica Neue"/>
              </a:rPr>
              <a:t>Its dependencies -&gt; Non silent update</a:t>
            </a:r>
          </a:p>
          <a:p>
            <a:pPr marL="457200" lvl="1" indent="-457200">
              <a:buFont typeface="+mj-lt"/>
              <a:buAutoNum type="arabicPeriod"/>
            </a:pPr>
            <a:r>
              <a:rPr lang="en-CA" sz="2400" b="0" i="0" kern="1200" dirty="0">
                <a:solidFill>
                  <a:schemeClr val="tx1"/>
                </a:solidFill>
                <a:effectLst/>
                <a:latin typeface="Helvetica Neue"/>
                <a:ea typeface="Helvetica Neue"/>
                <a:cs typeface="Helvetica Neue"/>
                <a:sym typeface="Helvetica Neue"/>
              </a:rPr>
              <a:t>Plugins -&gt; Silent update . App will update in the background and user will be notified for a new version.</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Easiest way is to take advantage of </a:t>
            </a:r>
            <a:r>
              <a:rPr lang="en-CA" sz="2400" b="1" i="0" kern="1200" dirty="0">
                <a:solidFill>
                  <a:schemeClr val="tx1"/>
                </a:solidFill>
                <a:effectLst/>
                <a:latin typeface="Helvetica Neue"/>
                <a:ea typeface="Helvetica Neue"/>
                <a:cs typeface="Helvetica Neue"/>
                <a:sym typeface="Helvetica Neue"/>
              </a:rPr>
              <a:t>the built-in Squirrel framework and </a:t>
            </a:r>
            <a:r>
              <a:rPr lang="en-CA" sz="2400" b="1" i="0" kern="1200" dirty="0" err="1">
                <a:solidFill>
                  <a:schemeClr val="tx1"/>
                </a:solidFill>
                <a:effectLst/>
                <a:latin typeface="Helvetica Neue"/>
                <a:ea typeface="Helvetica Neue"/>
                <a:cs typeface="Helvetica Neue"/>
                <a:sym typeface="Helvetica Neue"/>
              </a:rPr>
              <a:t>autoUpdater</a:t>
            </a:r>
            <a:r>
              <a:rPr lang="en-CA" sz="2400" b="1" i="0" kern="1200" dirty="0">
                <a:solidFill>
                  <a:schemeClr val="tx1"/>
                </a:solidFill>
                <a:effectLst/>
                <a:latin typeface="Helvetica Neue"/>
                <a:ea typeface="Helvetica Neue"/>
                <a:cs typeface="Helvetica Neue"/>
                <a:sym typeface="Helvetica Neue"/>
              </a:rPr>
              <a:t> module</a:t>
            </a:r>
            <a:r>
              <a:rPr lang="en-CA" sz="2400" b="0" i="0" kern="1200" dirty="0">
                <a:solidFill>
                  <a:schemeClr val="tx1"/>
                </a:solidFill>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Squirrel framework checks for updates from the endpoint server. If new release is found , Squirrel will trigger an update. Auto updater module is the interface for Squirrel.</a:t>
            </a:r>
          </a:p>
          <a:p>
            <a:pPr marL="342900"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Auto Updater enable apps to automatically update themselves.</a:t>
            </a: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indent="-342900">
              <a:buFont typeface="Arial" panose="020B0604020202020204" pitchFamily="34" charset="0"/>
              <a:buChar char="•"/>
            </a:pPr>
            <a:r>
              <a:rPr lang="en-US" sz="2400" dirty="0" err="1"/>
              <a:t>update.electronjs.org</a:t>
            </a:r>
            <a:r>
              <a:rPr lang="en-US" sz="2400" dirty="0"/>
              <a:t> free webservice -&gt; Electron app has to meet below requirements in order to use this service</a:t>
            </a:r>
          </a:p>
          <a:p>
            <a:pPr marL="457200" lvl="5" indent="-457200">
              <a:buFont typeface="+mj-lt"/>
              <a:buAutoNum type="arabicPeriod"/>
            </a:pPr>
            <a:r>
              <a:rPr lang="en-US" sz="2400" dirty="0"/>
              <a:t>App runs on macOS or windows</a:t>
            </a:r>
          </a:p>
          <a:p>
            <a:pPr marL="457200" lvl="5" indent="-457200">
              <a:buFont typeface="+mj-lt"/>
              <a:buAutoNum type="arabicPeriod"/>
            </a:pPr>
            <a:r>
              <a:rPr lang="en-US" sz="2400" dirty="0"/>
              <a:t>App has a public </a:t>
            </a:r>
            <a:r>
              <a:rPr lang="en-US" sz="2400" dirty="0" err="1"/>
              <a:t>Github</a:t>
            </a:r>
            <a:r>
              <a:rPr lang="en-US" sz="2400" dirty="0"/>
              <a:t> repo</a:t>
            </a:r>
          </a:p>
          <a:p>
            <a:pPr marL="457200" lvl="5" indent="-457200">
              <a:buFont typeface="+mj-lt"/>
              <a:buAutoNum type="arabicPeriod"/>
            </a:pPr>
            <a:r>
              <a:rPr lang="en-US" sz="2400" dirty="0"/>
              <a:t>Builds are published to </a:t>
            </a:r>
            <a:r>
              <a:rPr lang="en-US" sz="2400" dirty="0" err="1"/>
              <a:t>Github</a:t>
            </a:r>
            <a:r>
              <a:rPr lang="en-US" sz="2400" dirty="0"/>
              <a:t> Releases</a:t>
            </a:r>
          </a:p>
          <a:p>
            <a:pPr marL="457200" lvl="5" indent="-457200">
              <a:buFont typeface="+mj-lt"/>
              <a:buAutoNum type="arabicPeriod"/>
            </a:pPr>
            <a:r>
              <a:rPr lang="en-US" sz="2400" dirty="0"/>
              <a:t>Builds are code signed.</a:t>
            </a:r>
          </a:p>
          <a:p>
            <a:pPr marL="457200" lvl="1" indent="-457200">
              <a:buFont typeface="+mj-lt"/>
              <a:buAutoNum type="arabicPeriod"/>
            </a:pPr>
            <a:endParaRPr lang="en-US" sz="2400" dirty="0"/>
          </a:p>
          <a:p>
            <a:pPr marL="457200" lvl="1" indent="-457200">
              <a:buFont typeface="Arial" panose="020B0604020202020204" pitchFamily="34" charset="0"/>
              <a:buChar char="•"/>
            </a:pPr>
            <a:endParaRPr lang="en-US" sz="2400" dirty="0"/>
          </a:p>
          <a:p>
            <a:pPr marL="457200" lvl="1" indent="-457200">
              <a:buFont typeface="Arial" panose="020B0604020202020204" pitchFamily="34" charset="0"/>
              <a:buChar char="•"/>
            </a:pPr>
            <a:r>
              <a:rPr lang="en-US" sz="2400" dirty="0"/>
              <a:t>Electron-builder -&gt; </a:t>
            </a:r>
            <a:r>
              <a:rPr lang="en-CA" sz="2200" b="0" i="0" dirty="0">
                <a:effectLst/>
                <a:latin typeface="Helvetica Neue"/>
                <a:ea typeface="Helvetica Neue"/>
                <a:cs typeface="Helvetica Neue"/>
                <a:sym typeface="Helvetica Neue"/>
              </a:rPr>
              <a:t>A complete solution to package and build a ready for distribution Electron app for macOS, Windows and Linux with “auto update” support out of the box.</a:t>
            </a:r>
          </a:p>
          <a:p>
            <a:pPr marL="457200" lvl="1" indent="-457200">
              <a:buFont typeface="Arial" panose="020B0604020202020204" pitchFamily="34" charset="0"/>
              <a:buChar char="•"/>
            </a:pPr>
            <a:r>
              <a:rPr lang="en-CA" sz="2200" b="0" i="0" dirty="0">
                <a:effectLst/>
                <a:latin typeface="Helvetica Neue"/>
                <a:ea typeface="Helvetica Neue"/>
                <a:cs typeface="Helvetica Neue"/>
                <a:sym typeface="Helvetica Neue"/>
              </a:rPr>
              <a:t>We have to use </a:t>
            </a:r>
            <a:r>
              <a:rPr lang="en-CA" sz="2400" b="0" i="0" dirty="0">
                <a:effectLst/>
                <a:latin typeface="Helvetica Neue"/>
                <a:ea typeface="Helvetica Neue"/>
                <a:cs typeface="Helvetica Neue"/>
                <a:sym typeface="Helvetica Neue"/>
              </a:rPr>
              <a:t>electron-updater. This mechanism doesn’t require dedicated server and allows updates from S3, </a:t>
            </a:r>
            <a:r>
              <a:rPr lang="en-CA" sz="2400" b="0" i="0" dirty="0" err="1">
                <a:effectLst/>
                <a:latin typeface="Helvetica Neue"/>
                <a:ea typeface="Helvetica Neue"/>
                <a:cs typeface="Helvetica Neue"/>
                <a:sym typeface="Helvetica Neue"/>
              </a:rPr>
              <a:t>Github</a:t>
            </a:r>
            <a:r>
              <a:rPr lang="en-CA" sz="2400" b="0" i="0" dirty="0">
                <a:effectLst/>
                <a:latin typeface="Helvetica Neue"/>
                <a:ea typeface="Helvetica Neue"/>
                <a:cs typeface="Helvetica Neue"/>
                <a:sym typeface="Helvetica Neue"/>
              </a:rPr>
              <a:t> or any other static file host.</a:t>
            </a:r>
            <a:endParaRPr lang="en-US" sz="2400" dirty="0"/>
          </a:p>
          <a:p>
            <a:pPr marL="342900" lvl="1" indent="-342900">
              <a:buFont typeface="Arial" panose="020B0604020202020204" pitchFamily="34" charset="0"/>
              <a:buChar char="•"/>
            </a:pPr>
            <a:endParaRPr lang="en-CA" sz="2400" b="0" i="0" kern="1200" dirty="0">
              <a:solidFill>
                <a:schemeClr val="tx1"/>
              </a:solidFill>
              <a:effectLst/>
              <a:latin typeface="Helvetica Neue"/>
              <a:ea typeface="Helvetica Neue"/>
              <a:cs typeface="Helvetica Neue"/>
              <a:sym typeface="Helvetica Neue"/>
            </a:endParaRPr>
          </a:p>
          <a:p>
            <a:pPr marL="342900" lvl="1" indent="-342900">
              <a:buFont typeface="Arial" panose="020B0604020202020204" pitchFamily="34" charset="0"/>
              <a:buChar char="•"/>
            </a:pPr>
            <a:r>
              <a:rPr lang="en-CA" sz="2400" b="0" i="0" kern="1200" dirty="0">
                <a:solidFill>
                  <a:schemeClr val="tx1"/>
                </a:solidFill>
                <a:effectLst/>
                <a:latin typeface="Helvetica Neue"/>
                <a:ea typeface="Helvetica Neue"/>
                <a:cs typeface="Helvetica Neue"/>
                <a:sym typeface="Helvetica Neue"/>
              </a:rPr>
              <a:t>Update Server -&gt; If it’s a private Electron application, its necessary to run your own update server ex: Hazel, electron-release-server.</a:t>
            </a:r>
          </a:p>
          <a:p>
            <a:pPr marL="0" indent="0">
              <a:buNone/>
            </a:pPr>
            <a:endParaRPr lang="en-US" dirty="0"/>
          </a:p>
        </p:txBody>
      </p:sp>
    </p:spTree>
    <p:extLst>
      <p:ext uri="{BB962C8B-B14F-4D97-AF65-F5344CB8AC3E}">
        <p14:creationId xmlns:p14="http://schemas.microsoft.com/office/powerpoint/2010/main" val="273983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labs will be covered here namely Electron Development Tools and Electron Features</a:t>
            </a:r>
          </a:p>
        </p:txBody>
      </p:sp>
    </p:spTree>
    <p:extLst>
      <p:ext uri="{BB962C8B-B14F-4D97-AF65-F5344CB8AC3E}">
        <p14:creationId xmlns:p14="http://schemas.microsoft.com/office/powerpoint/2010/main" val="91975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lab exercise at the end of each module. During the course we will make a fully functional electron app named </a:t>
            </a:r>
            <a:r>
              <a:rPr lang="en-US" dirty="0" err="1"/>
              <a:t>Shirtastic</a:t>
            </a:r>
            <a:r>
              <a:rPr lang="en-US" dirty="0"/>
              <a:t>.</a:t>
            </a:r>
          </a:p>
          <a:p>
            <a:endParaRPr lang="en-US" dirty="0"/>
          </a:p>
          <a:p>
            <a:r>
              <a:rPr lang="en-US" dirty="0"/>
              <a:t>The lab will consists of :</a:t>
            </a:r>
          </a:p>
          <a:p>
            <a:endParaRPr lang="en-US" dirty="0"/>
          </a:p>
          <a:p>
            <a:pPr marL="342900" indent="-342900">
              <a:buFont typeface="Arial" panose="020B0604020202020204" pitchFamily="34" charset="0"/>
              <a:buChar char="•"/>
            </a:pPr>
            <a:r>
              <a:rPr lang="en-US" dirty="0"/>
              <a:t>Environment Set up for Electron development.</a:t>
            </a:r>
          </a:p>
          <a:p>
            <a:pPr marL="342900" indent="-342900">
              <a:buFont typeface="Arial" panose="020B0604020202020204" pitchFamily="34" charset="0"/>
              <a:buChar char="•"/>
            </a:pPr>
            <a:r>
              <a:rPr lang="en-US" dirty="0"/>
              <a:t> An existing JavaScript web app into electron app.</a:t>
            </a:r>
          </a:p>
          <a:p>
            <a:pPr marL="342900" indent="-342900">
              <a:buFont typeface="Arial" panose="020B0604020202020204" pitchFamily="34" charset="0"/>
              <a:buChar char="•"/>
            </a:pPr>
            <a:r>
              <a:rPr lang="en-US" dirty="0"/>
              <a:t>Adding native notifications , file read operation , native menus , http communication.</a:t>
            </a:r>
          </a:p>
          <a:p>
            <a:pPr marL="342900" indent="-342900">
              <a:buFont typeface="Arial" panose="020B0604020202020204" pitchFamily="34" charset="0"/>
              <a:buChar char="•"/>
            </a:pPr>
            <a:r>
              <a:rPr lang="en-US" dirty="0"/>
              <a:t>Then we will tackle some advance features of Electron like Crash Reporting, Generating Installers.</a:t>
            </a:r>
          </a:p>
          <a:p>
            <a:pPr marL="342900" indent="-342900">
              <a:buFont typeface="Arial" panose="020B0604020202020204" pitchFamily="34" charset="0"/>
              <a:buChar char="•"/>
            </a:pPr>
            <a:r>
              <a:rPr lang="en-US" dirty="0"/>
              <a:t>And in the last lab we will set up Electron app for hosting and consuming auto-updates.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7818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dig deep into various kind of </a:t>
            </a:r>
            <a:r>
              <a:rPr lang="en-US" dirty="0" err="1"/>
              <a:t>api’s</a:t>
            </a:r>
            <a:r>
              <a:rPr lang="en-US" dirty="0"/>
              <a:t> available. I would like to remind you of two worlds Main process and Renderer Process which we were talking earlier. Now the API’s are also divided in the similar fashion.  That is </a:t>
            </a:r>
          </a:p>
          <a:p>
            <a:r>
              <a:rPr lang="en-US" dirty="0"/>
              <a:t>Main process </a:t>
            </a:r>
            <a:r>
              <a:rPr lang="en-US" dirty="0" err="1"/>
              <a:t>Api’s</a:t>
            </a:r>
            <a:r>
              <a:rPr lang="en-US" dirty="0"/>
              <a:t> (NodeJS) and Renderer process </a:t>
            </a:r>
            <a:r>
              <a:rPr lang="en-US" dirty="0" err="1"/>
              <a:t>Api’s</a:t>
            </a:r>
            <a:r>
              <a:rPr lang="en-US" dirty="0"/>
              <a:t> (Front-end code) . Of course there are some which are available to both the worlds.</a:t>
            </a:r>
          </a:p>
        </p:txBody>
      </p:sp>
    </p:spTree>
    <p:extLst>
      <p:ext uri="{BB962C8B-B14F-4D97-AF65-F5344CB8AC3E}">
        <p14:creationId xmlns:p14="http://schemas.microsoft.com/office/powerpoint/2010/main" val="155335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08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 -&gt; </a:t>
            </a:r>
            <a:r>
              <a:rPr lang="en-CA" sz="2200" b="0" i="0" dirty="0">
                <a:effectLst/>
                <a:latin typeface="Helvetica Neue"/>
                <a:ea typeface="Helvetica Neue"/>
                <a:cs typeface="Helvetica Neue"/>
                <a:sym typeface="Helvetica Neue"/>
              </a:rPr>
              <a:t>Control your application's event lifecycle. Various events are present to help you take control of application life cycle. For example window-all-closed, ready, before-quit and many more.</a:t>
            </a: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5887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Frameless windows -&gt;  </a:t>
            </a:r>
          </a:p>
          <a:p>
            <a:pPr marL="342900" indent="-342900">
              <a:buFont typeface="Arial" panose="020B0604020202020204" pitchFamily="34" charset="0"/>
              <a:buChar char="•"/>
            </a:pPr>
            <a:r>
              <a:rPr lang="en-CA" dirty="0"/>
              <a:t>It’s a window which has no toolbars</a:t>
            </a:r>
          </a:p>
          <a:p>
            <a:pPr marL="342900" indent="-342900">
              <a:buFont typeface="Arial" panose="020B0604020202020204" pitchFamily="34" charset="0"/>
              <a:buChar char="•"/>
            </a:pPr>
            <a:r>
              <a:rPr lang="en-CA" dirty="0"/>
              <a:t>Set option frame as false.</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Parent and child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By using parent option you can create child windows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dirty="0">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a:t>
            </a:r>
            <a:r>
              <a:rPr lang="en-CA" sz="2200" b="0" i="0" dirty="0">
                <a:effectLst/>
                <a:latin typeface="Helvetica Neue"/>
                <a:ea typeface="Helvetica Neue"/>
                <a:cs typeface="Helvetica Neue"/>
                <a:sym typeface="Helvetica Neue"/>
              </a:rPr>
              <a:t>}) </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Modal windows -&gt;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It’s a child window that disables parent window</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Set parent and modal options.</a:t>
            </a:r>
          </a:p>
          <a:p>
            <a:pPr marL="0" indent="0">
              <a:buFont typeface="Arial" panose="020B0604020202020204" pitchFamily="34" charset="0"/>
              <a:buNone/>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0" i="0" dirty="0">
                <a:effectLst/>
                <a:latin typeface="Helvetica Neue"/>
                <a:ea typeface="Helvetica Neue"/>
                <a:cs typeface="Helvetica Neue"/>
                <a:sym typeface="Helvetica Neue"/>
              </a:rPr>
              <a:t>	let child = new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t>
            </a:r>
            <a:r>
              <a:rPr lang="en-CA" sz="2200" b="1" i="0" dirty="0">
                <a:effectLst/>
                <a:latin typeface="Helvetica Neue"/>
                <a:ea typeface="Helvetica Neue"/>
                <a:cs typeface="Helvetica Neue"/>
                <a:sym typeface="Helvetica Neue"/>
              </a:rPr>
              <a:t>parent: top, modal: true</a:t>
            </a:r>
            <a:r>
              <a:rPr lang="en-CA" sz="2200" b="0" i="0" dirty="0">
                <a:effectLst/>
                <a:latin typeface="Helvetica Neue"/>
                <a:ea typeface="Helvetica Neue"/>
                <a:cs typeface="Helvetica Neue"/>
                <a:sym typeface="Helvetica Neue"/>
              </a:rPr>
              <a:t>, show: false })</a:t>
            </a:r>
          </a:p>
        </p:txBody>
      </p:sp>
    </p:spTree>
    <p:extLst>
      <p:ext uri="{BB962C8B-B14F-4D97-AF65-F5344CB8AC3E}">
        <p14:creationId xmlns:p14="http://schemas.microsoft.com/office/powerpoint/2010/main" val="329835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67558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is an example to show a dialog to select multiple files and directories.</a:t>
            </a:r>
          </a:p>
        </p:txBody>
      </p:sp>
    </p:spTree>
    <p:extLst>
      <p:ext uri="{BB962C8B-B14F-4D97-AF65-F5344CB8AC3E}">
        <p14:creationId xmlns:p14="http://schemas.microsoft.com/office/powerpoint/2010/main" val="140278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Optional property </a:t>
            </a:r>
            <a:r>
              <a:rPr lang="en-CA" sz="2200" b="1" i="0" dirty="0">
                <a:effectLst/>
                <a:latin typeface="Helvetica Neue"/>
                <a:ea typeface="Helvetica Neue"/>
                <a:cs typeface="Helvetica Neue"/>
                <a:sym typeface="Helvetica Neue"/>
              </a:rPr>
              <a:t>Roles</a:t>
            </a:r>
            <a:r>
              <a:rPr lang="en-CA" sz="2200" b="0" i="0" dirty="0">
                <a:effectLst/>
                <a:latin typeface="Helvetica Neue"/>
                <a:ea typeface="Helvetica Neue"/>
                <a:cs typeface="Helvetica Neue"/>
                <a:sym typeface="Helvetica Neue"/>
              </a:rPr>
              <a:t> allow menu items to have predefined behaviors.</a:t>
            </a:r>
          </a:p>
          <a:p>
            <a:r>
              <a:rPr lang="en-CA" sz="2200" b="0" i="0" dirty="0">
                <a:effectLst/>
                <a:latin typeface="Helvetica Neue"/>
                <a:ea typeface="Helvetica Neue"/>
                <a:cs typeface="Helvetica Neue"/>
                <a:sym typeface="Helvetica Neue"/>
              </a:rPr>
              <a:t>Role property can have following values: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Undo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Redo</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Cut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Copy</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Minimize</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maximize</a:t>
            </a:r>
          </a:p>
        </p:txBody>
      </p:sp>
    </p:spTree>
    <p:extLst>
      <p:ext uri="{BB962C8B-B14F-4D97-AF65-F5344CB8AC3E}">
        <p14:creationId xmlns:p14="http://schemas.microsoft.com/office/powerpoint/2010/main" val="1780000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7913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t>
            </a:r>
          </a:p>
        </p:txBody>
      </p:sp>
    </p:spTree>
    <p:extLst>
      <p:ext uri="{BB962C8B-B14F-4D97-AF65-F5344CB8AC3E}">
        <p14:creationId xmlns:p14="http://schemas.microsoft.com/office/powerpoint/2010/main" val="3798078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5767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Chromium</a:t>
            </a:r>
            <a:r>
              <a:rPr lang="en-US" dirty="0"/>
              <a:t> is for Front End. </a:t>
            </a:r>
          </a:p>
          <a:p>
            <a:endParaRPr lang="en-US" dirty="0"/>
          </a:p>
          <a:p>
            <a:pPr marL="342900" indent="-342900">
              <a:buFont typeface="Arial" panose="020B0604020202020204" pitchFamily="34" charset="0"/>
              <a:buChar char="•"/>
            </a:pPr>
            <a:r>
              <a:rPr lang="en-US" dirty="0"/>
              <a:t>Chromium is the open source part of Google’s chrome browser. &gt; maintained by Chromium Project Team .</a:t>
            </a:r>
          </a:p>
          <a:p>
            <a:pPr marL="342900" indent="-342900">
              <a:buFont typeface="Arial" panose="020B0604020202020204" pitchFamily="34" charset="0"/>
              <a:buChar char="•"/>
            </a:pPr>
            <a:r>
              <a:rPr lang="en-US" dirty="0"/>
              <a:t>Chrome is maintained by Google itself.</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Node.js </a:t>
            </a:r>
            <a:r>
              <a:rPr lang="en-US" dirty="0"/>
              <a:t>backend.</a:t>
            </a:r>
          </a:p>
          <a:p>
            <a:pPr marL="342900" indent="-342900">
              <a:buFont typeface="Arial" panose="020B0604020202020204" pitchFamily="34" charset="0"/>
              <a:buChar char="•"/>
            </a:pPr>
            <a:r>
              <a:rPr lang="en-US" dirty="0"/>
              <a:t>Node.js is powered by V8 , which is again Chrome’s JavaScript engine.</a:t>
            </a:r>
          </a:p>
          <a:p>
            <a:endParaRPr lang="en-US" dirty="0"/>
          </a:p>
          <a:p>
            <a:r>
              <a:rPr lang="en-US" dirty="0"/>
              <a:t>So, we can see here there is a nice tuning going on between the front-end and the back-end of Electron.</a:t>
            </a:r>
          </a:p>
        </p:txBody>
      </p:sp>
    </p:spTree>
    <p:extLst>
      <p:ext uri="{BB962C8B-B14F-4D97-AF65-F5344CB8AC3E}">
        <p14:creationId xmlns:p14="http://schemas.microsoft.com/office/powerpoint/2010/main" val="1393488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It is the same example which we covered in </a:t>
            </a:r>
            <a:r>
              <a:rPr lang="en-CA" sz="2200" b="0" i="0" dirty="0" err="1">
                <a:effectLst/>
                <a:latin typeface="Helvetica Neue"/>
                <a:ea typeface="Helvetica Neue"/>
                <a:cs typeface="Helvetica Neue"/>
                <a:sym typeface="Helvetica Neue"/>
              </a:rPr>
              <a:t>ipcMain</a:t>
            </a:r>
            <a:r>
              <a:rPr lang="en-CA" sz="2200" b="0" i="0" dirty="0">
                <a:effectLst/>
                <a:latin typeface="Helvetica Neue"/>
                <a:ea typeface="Helvetica Neue"/>
                <a:cs typeface="Helvetica Neue"/>
                <a:sym typeface="Helvetica Neue"/>
              </a:rPr>
              <a:t> </a:t>
            </a:r>
            <a:r>
              <a:rPr lang="en-CA" sz="2200" b="0" i="0" dirty="0" err="1">
                <a:effectLst/>
                <a:latin typeface="Helvetica Neue"/>
                <a:ea typeface="Helvetica Neue"/>
                <a:cs typeface="Helvetica Neue"/>
                <a:sym typeface="Helvetica Neue"/>
              </a:rPr>
              <a:t>api</a:t>
            </a:r>
            <a:r>
              <a:rPr lang="en-CA" sz="2200" b="0" i="0" dirty="0">
                <a:effectLst/>
                <a:latin typeface="Helvetica Neue"/>
                <a:ea typeface="Helvetica Neue"/>
                <a:cs typeface="Helvetica Neue"/>
                <a:sym typeface="Helvetica Neue"/>
              </a:rPr>
              <a:t> for Main process.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Methods to listen for events:</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On</a:t>
            </a:r>
          </a:p>
          <a:p>
            <a:r>
              <a:rPr lang="en-CA" sz="2200" b="0" i="0" dirty="0">
                <a:effectLst/>
                <a:latin typeface="Helvetica Neue"/>
                <a:ea typeface="Helvetica Neue"/>
                <a:cs typeface="Helvetica Neue"/>
                <a:sym typeface="Helvetica Neue"/>
              </a:rPr>
              <a:t>Once</a:t>
            </a:r>
          </a:p>
          <a:p>
            <a:r>
              <a:rPr lang="en-CA" sz="2200" b="0" i="0" dirty="0" err="1">
                <a:effectLst/>
                <a:latin typeface="Helvetica Neue"/>
                <a:ea typeface="Helvetica Neue"/>
                <a:cs typeface="Helvetica Neue"/>
                <a:sym typeface="Helvetica Neue"/>
              </a:rPr>
              <a:t>removeListener</a:t>
            </a:r>
            <a:endParaRPr lang="en-CA" sz="2200" b="0" i="0" dirty="0">
              <a:effectLst/>
              <a:latin typeface="Helvetica Neue"/>
              <a:ea typeface="Helvetica Neue"/>
              <a:cs typeface="Helvetica Neue"/>
              <a:sym typeface="Helvetica Neue"/>
            </a:endParaRPr>
          </a:p>
          <a:p>
            <a:r>
              <a:rPr lang="en-CA" sz="2200" b="0" i="0" dirty="0" err="1">
                <a:effectLst/>
                <a:latin typeface="Helvetica Neue"/>
                <a:ea typeface="Helvetica Neue"/>
                <a:cs typeface="Helvetica Neue"/>
                <a:sym typeface="Helvetica Neue"/>
              </a:rPr>
              <a:t>removeAllListeners</a:t>
            </a: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714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GUI modules like dialog, menu and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are only available in Main process, not in Renderer process, but it can be used in Renderer process by the help of Remote API. Above example shows creation of browser window from a renderer process.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A way of doing IPC.</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For the reverse , that is accessing Renderer from main you can use </a:t>
            </a:r>
            <a:r>
              <a:rPr lang="en-CA" sz="2200" b="0" i="0" dirty="0" err="1">
                <a:effectLst/>
                <a:latin typeface="Helvetica Neue"/>
                <a:ea typeface="Helvetica Neue"/>
                <a:cs typeface="Helvetica Neue"/>
                <a:sym typeface="Helvetica Neue"/>
              </a:rPr>
              <a:t>webContents.executeJavascript</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Remote module can be disabled for security reasons for </a:t>
            </a:r>
            <a:r>
              <a:rPr lang="en-CA" sz="2200" b="0" i="0" dirty="0" err="1">
                <a:effectLst/>
                <a:latin typeface="Helvetica Neue"/>
                <a:ea typeface="Helvetica Neue"/>
                <a:cs typeface="Helvetica Neue"/>
                <a:sym typeface="Helvetica Neue"/>
              </a:rPr>
              <a:t>BrowserWindow</a:t>
            </a:r>
            <a:r>
              <a:rPr lang="en-CA" sz="2200" b="0" i="0" dirty="0">
                <a:effectLst/>
                <a:latin typeface="Helvetica Neue"/>
                <a:ea typeface="Helvetica Neue"/>
                <a:cs typeface="Helvetica Neue"/>
                <a:sym typeface="Helvetica Neue"/>
              </a:rPr>
              <a:t> and &lt;</a:t>
            </a:r>
            <a:r>
              <a:rPr lang="en-CA" sz="2200" b="0" i="0" dirty="0" err="1">
                <a:effectLst/>
                <a:latin typeface="Helvetica Neue"/>
                <a:ea typeface="Helvetica Neue"/>
                <a:cs typeface="Helvetica Neue"/>
                <a:sym typeface="Helvetica Neue"/>
              </a:rPr>
              <a:t>webview</a:t>
            </a:r>
            <a:r>
              <a:rPr lang="en-CA" sz="2200" b="0" i="0" dirty="0">
                <a:effectLst/>
                <a:latin typeface="Helvetica Neue"/>
                <a:ea typeface="Helvetica Neue"/>
                <a:cs typeface="Helvetica Neue"/>
                <a:sym typeface="Helvetica Neue"/>
              </a:rPr>
              <a:t>&gt; contexts.</a:t>
            </a:r>
          </a:p>
        </p:txBody>
      </p:sp>
    </p:spTree>
    <p:extLst>
      <p:ext uri="{BB962C8B-B14F-4D97-AF65-F5344CB8AC3E}">
        <p14:creationId xmlns:p14="http://schemas.microsoft.com/office/powerpoint/2010/main" val="150266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helps getting path from a dragged-onto-the-app file.</a:t>
            </a:r>
          </a:p>
        </p:txBody>
      </p:sp>
    </p:spTree>
    <p:extLst>
      <p:ext uri="{BB962C8B-B14F-4D97-AF65-F5344CB8AC3E}">
        <p14:creationId xmlns:p14="http://schemas.microsoft.com/office/powerpoint/2010/main" val="293714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Above example demonstrates zooming current page to 200%.</a:t>
            </a:r>
          </a:p>
        </p:txBody>
      </p:sp>
    </p:spTree>
    <p:extLst>
      <p:ext uri="{BB962C8B-B14F-4D97-AF65-F5344CB8AC3E}">
        <p14:creationId xmlns:p14="http://schemas.microsoft.com/office/powerpoint/2010/main" val="3830389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mj-lt"/>
              <a:buNone/>
            </a:pPr>
            <a:r>
              <a:rPr lang="en-US" dirty="0"/>
              <a:t>Starting </a:t>
            </a:r>
            <a:r>
              <a:rPr lang="en-US" dirty="0" err="1"/>
              <a:t>explaination</a:t>
            </a:r>
            <a:r>
              <a:rPr lang="en-US" dirty="0"/>
              <a:t> from first row then second row.</a:t>
            </a:r>
          </a:p>
          <a:p>
            <a:pPr marL="457200" indent="-457200">
              <a:buFont typeface="+mj-lt"/>
              <a:buAutoNum type="arabicPeriod"/>
            </a:pPr>
            <a:r>
              <a:rPr lang="en-US" dirty="0"/>
              <a:t>Clipboard -&gt; </a:t>
            </a:r>
            <a:r>
              <a:rPr lang="en-CA" sz="2200" b="0" i="0" dirty="0">
                <a:effectLst/>
                <a:latin typeface="Helvetica Neue"/>
                <a:ea typeface="Helvetica Neue"/>
                <a:cs typeface="Helvetica Neue"/>
                <a:sym typeface="Helvetica Neue"/>
              </a:rPr>
              <a:t>Perform copy and paste operations on the system clipboard.</a:t>
            </a:r>
          </a:p>
          <a:p>
            <a:pPr marL="457200" indent="-457200">
              <a:buFont typeface="+mj-lt"/>
              <a:buAutoNum type="arabicPeriod"/>
            </a:pPr>
            <a:r>
              <a:rPr lang="en-CA" sz="2200" b="0" i="0" dirty="0" err="1">
                <a:effectLst/>
                <a:latin typeface="Helvetica Neue"/>
                <a:ea typeface="Helvetica Neue"/>
                <a:cs typeface="Helvetica Neue"/>
                <a:sym typeface="Helvetica Neue"/>
              </a:rPr>
              <a:t>CrashReporter</a:t>
            </a:r>
            <a:r>
              <a:rPr lang="en-CA" sz="2200" b="0" i="0" dirty="0">
                <a:effectLst/>
                <a:latin typeface="Helvetica Neue"/>
                <a:ea typeface="Helvetica Neue"/>
                <a:cs typeface="Helvetica Neue"/>
                <a:sym typeface="Helvetica Neue"/>
              </a:rPr>
              <a:t> -&gt; Submit crash reports to a remote server.</a:t>
            </a:r>
          </a:p>
          <a:p>
            <a:pPr marL="457200" indent="-457200">
              <a:buFont typeface="+mj-lt"/>
              <a:buAutoNum type="arabicPeriod"/>
            </a:pPr>
            <a:r>
              <a:rPr lang="en-CA" sz="2200" b="0" i="0" dirty="0" err="1">
                <a:effectLst/>
                <a:latin typeface="Helvetica Neue"/>
                <a:ea typeface="Helvetica Neue"/>
                <a:cs typeface="Helvetica Neue"/>
                <a:sym typeface="Helvetica Neue"/>
              </a:rPr>
              <a:t>NativeImage</a:t>
            </a:r>
            <a:r>
              <a:rPr lang="en-CA" sz="2200" b="0" i="0" dirty="0">
                <a:effectLst/>
                <a:latin typeface="Helvetica Neue"/>
                <a:ea typeface="Helvetica Neue"/>
                <a:cs typeface="Helvetica Neue"/>
                <a:sym typeface="Helvetica Neue"/>
              </a:rPr>
              <a:t> -&gt; Create tray, dock, and application icons using PNG or JPG files.</a:t>
            </a:r>
          </a:p>
          <a:p>
            <a:pPr marL="457200" indent="-457200">
              <a:buFont typeface="+mj-lt"/>
              <a:buAutoNum type="arabicPeriod"/>
            </a:pPr>
            <a:r>
              <a:rPr lang="en-CA" sz="2200" b="0" i="0" dirty="0">
                <a:effectLst/>
                <a:latin typeface="Helvetica Neue"/>
                <a:ea typeface="Helvetica Neue"/>
                <a:cs typeface="Helvetica Neue"/>
                <a:sym typeface="Helvetica Neue"/>
              </a:rPr>
              <a:t>Screen -&gt; Retrieve information about screen size, displays, cursor position, etc.</a:t>
            </a:r>
          </a:p>
          <a:p>
            <a:pPr marL="457200" indent="-457200">
              <a:buFont typeface="+mj-lt"/>
              <a:buAutoNum type="arabicPeriod"/>
            </a:pPr>
            <a:r>
              <a:rPr lang="en-CA" sz="2200" b="0" i="0" dirty="0">
                <a:effectLst/>
                <a:latin typeface="Helvetica Neue"/>
                <a:ea typeface="Helvetica Neue"/>
                <a:cs typeface="Helvetica Neue"/>
                <a:sym typeface="Helvetica Neue"/>
              </a:rPr>
              <a:t>Shell -&gt; Manage files and URLs using their default applications.</a:t>
            </a:r>
          </a:p>
          <a:p>
            <a:pPr marL="457200" indent="-457200">
              <a:buFont typeface="+mj-lt"/>
              <a:buAutoNum type="arabicPeriod"/>
            </a:pPr>
            <a:r>
              <a:rPr lang="en-CA" sz="2200" b="0" i="0" dirty="0">
                <a:effectLst/>
                <a:latin typeface="Helvetica Neue"/>
                <a:ea typeface="Helvetica Neue"/>
                <a:cs typeface="Helvetica Neue"/>
                <a:sym typeface="Helvetica Neue"/>
              </a:rPr>
              <a:t>Synopsis -&gt; How to use Node.js and Electron APIs</a:t>
            </a:r>
          </a:p>
          <a:p>
            <a:pPr marL="457200" indent="-457200">
              <a:buFont typeface="+mj-lt"/>
              <a:buAutoNum type="arabicPeriod"/>
            </a:pPr>
            <a:r>
              <a:rPr lang="en-CA" sz="2200" b="0" i="0" dirty="0">
                <a:effectLst/>
                <a:latin typeface="Helvetica Neue"/>
                <a:ea typeface="Helvetica Neue"/>
                <a:cs typeface="Helvetica Neue"/>
                <a:sym typeface="Helvetica Neue"/>
              </a:rPr>
              <a:t>Process -&gt; Extensions to process object. Electron's </a:t>
            </a:r>
            <a:r>
              <a:rPr lang="en-CA" dirty="0"/>
              <a:t>process</a:t>
            </a:r>
            <a:r>
              <a:rPr lang="en-CA" sz="2200" b="0" i="0" dirty="0">
                <a:effectLst/>
                <a:latin typeface="Helvetica Neue"/>
                <a:ea typeface="Helvetica Neue"/>
                <a:cs typeface="Helvetica Neue"/>
                <a:sym typeface="Helvetica Neue"/>
              </a:rPr>
              <a:t> object is extended from the </a:t>
            </a:r>
            <a:r>
              <a:rPr lang="en-CA" sz="2200" b="0" i="0" u="non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Node.js process object</a:t>
            </a:r>
            <a:r>
              <a:rPr lang="en-CA" sz="2200" b="0" i="0" u="none" dirty="0">
                <a:solidFill>
                  <a:schemeClr val="tx1"/>
                </a:solidFill>
                <a:effectLst/>
                <a:latin typeface="Helvetica Neue"/>
                <a:ea typeface="Helvetica Neue"/>
                <a:cs typeface="Helvetica Neue"/>
                <a:sym typeface="Helvetica Neue"/>
              </a:rPr>
              <a:t>.</a:t>
            </a:r>
          </a:p>
          <a:p>
            <a:pPr marL="457200" indent="-457200">
              <a:buFont typeface="+mj-lt"/>
              <a:buAutoNum type="arabicPeriod"/>
            </a:pPr>
            <a:r>
              <a:rPr lang="en-CA" sz="2200" b="0" i="0" u="none" dirty="0">
                <a:solidFill>
                  <a:schemeClr val="tx1"/>
                </a:solidFill>
                <a:effectLst/>
                <a:latin typeface="Helvetica Neue"/>
                <a:ea typeface="Helvetica Neue"/>
                <a:cs typeface="Helvetica Neue"/>
                <a:sym typeface="Helvetica Neue"/>
              </a:rPr>
              <a:t>Environment Variables -&gt; </a:t>
            </a:r>
            <a:r>
              <a:rPr lang="en-CA" sz="2200" b="0" i="0" dirty="0">
                <a:effectLst/>
                <a:latin typeface="Helvetica Neue"/>
                <a:ea typeface="Helvetica Neue"/>
                <a:cs typeface="Helvetica Neue"/>
                <a:sym typeface="Helvetica Neue"/>
              </a:rPr>
              <a:t>Control application configuration and behavior without changing code.</a:t>
            </a: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457200" indent="-457200">
              <a:buFont typeface="+mj-lt"/>
              <a:buAutoNum type="arabicPeriod"/>
            </a:pPr>
            <a:endParaRPr lang="en-US" sz="2200" b="0" i="0" dirty="0">
              <a:effectLst/>
              <a:latin typeface="Helvetica Neue"/>
              <a:ea typeface="Helvetica Neue"/>
              <a:cs typeface="Helvetica Neue"/>
              <a:sym typeface="Helvetica Neue"/>
            </a:endParaRPr>
          </a:p>
          <a:p>
            <a:pPr marL="0" indent="0">
              <a:buFont typeface="+mj-lt"/>
              <a:buNone/>
            </a:pPr>
            <a:r>
              <a:rPr lang="en-CA" sz="2200" b="1" i="0" dirty="0">
                <a:effectLst/>
                <a:latin typeface="Helvetica Neue"/>
                <a:ea typeface="Helvetica Neue"/>
                <a:cs typeface="Helvetica Neue"/>
                <a:sym typeface="Helvetica Neue"/>
              </a:rPr>
              <a:t>THE BASIC RULE IS: IF A MODULE IS </a:t>
            </a:r>
            <a:r>
              <a:rPr lang="en-CA" sz="2200" b="1" i="0" u="sng" dirty="0">
                <a:effectLst/>
                <a:latin typeface="Helvetica Neue"/>
                <a:ea typeface="Helvetica Neue"/>
                <a:cs typeface="Helvetica Neue"/>
                <a:sym typeface="Helvetica Neue"/>
                <a:hlinkClick r:id="rId4"/>
              </a:rPr>
              <a:t>GUI</a:t>
            </a:r>
            <a:r>
              <a:rPr lang="en-CA" sz="2200" b="1" i="0" dirty="0">
                <a:effectLst/>
                <a:latin typeface="Helvetica Neue"/>
                <a:ea typeface="Helvetica Neue"/>
                <a:cs typeface="Helvetica Neue"/>
                <a:sym typeface="Helvetica Neue"/>
              </a:rPr>
              <a:t> OR LOW-LEVEL SYSTEM RELATED, THEN IT SHOULD BE ONLY AVAILABLE IN THE MAIN PROCESS.</a:t>
            </a:r>
            <a:endParaRPr lang="en-US" sz="2200" b="1" i="0" dirty="0">
              <a:effectLst/>
              <a:latin typeface="Helvetica Neue"/>
              <a:ea typeface="Helvetica Neue"/>
              <a:cs typeface="Helvetica Neue"/>
              <a:sym typeface="Helvetica Neue"/>
            </a:endParaRPr>
          </a:p>
          <a:p>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08634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0413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list you can check https://electronjs.org/community.</a:t>
            </a:r>
          </a:p>
          <a:p>
            <a:endParaRPr lang="en-US" dirty="0"/>
          </a:p>
        </p:txBody>
      </p:sp>
    </p:spTree>
    <p:extLst>
      <p:ext uri="{BB962C8B-B14F-4D97-AF65-F5344CB8AC3E}">
        <p14:creationId xmlns:p14="http://schemas.microsoft.com/office/powerpoint/2010/main" val="272733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Create installers.</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Yarn is strongly recommended instead of npm by the team. </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33204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200" b="0" i="0" dirty="0">
                <a:effectLst/>
                <a:latin typeface="Helvetica Neue"/>
                <a:ea typeface="Helvetica Neue"/>
                <a:cs typeface="Helvetica Neue"/>
                <a:sym typeface="Helvetica Neue"/>
              </a:rPr>
              <a:t>Devtron is an official </a:t>
            </a:r>
            <a:r>
              <a:rPr lang="en-CA" sz="2200" b="0" i="0" dirty="0" err="1">
                <a:effectLst/>
                <a:latin typeface="Helvetica Neue"/>
                <a:ea typeface="Helvetica Neue"/>
                <a:cs typeface="Helvetica Neue"/>
                <a:sym typeface="Helvetica Neue"/>
              </a:rPr>
              <a:t>DevTools</a:t>
            </a:r>
            <a:r>
              <a:rPr lang="en-CA" sz="2200" b="0" i="0" dirty="0">
                <a:effectLst/>
                <a:latin typeface="Helvetica Neue"/>
                <a:ea typeface="Helvetica Neue"/>
                <a:cs typeface="Helvetica Neue"/>
                <a:sym typeface="Helvetica Neue"/>
              </a:rPr>
              <a:t> extension.</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Features:</a:t>
            </a:r>
          </a:p>
          <a:p>
            <a:pPr marL="457200" indent="-457200">
              <a:buFont typeface="+mj-lt"/>
              <a:buAutoNum type="arabicPeriod"/>
            </a:pPr>
            <a:r>
              <a:rPr lang="en-CA" sz="2200" b="0" i="0" dirty="0">
                <a:effectLst/>
                <a:latin typeface="Helvetica Neue"/>
                <a:ea typeface="Helvetica Neue"/>
                <a:cs typeface="Helvetica Neue"/>
                <a:sym typeface="Helvetica Neue"/>
              </a:rPr>
              <a:t>Require Graph -&gt; View dependencies for both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IPC Monitor -&gt; Tracks messages sent between main and renderer process.</a:t>
            </a:r>
          </a:p>
          <a:p>
            <a:pPr marL="457200" indent="-457200">
              <a:buFont typeface="+mj-lt"/>
              <a:buAutoNum type="arabicPeriod"/>
            </a:pPr>
            <a:r>
              <a:rPr lang="en-CA" sz="2200" b="0" i="0" dirty="0">
                <a:effectLst/>
                <a:latin typeface="Helvetica Neue"/>
                <a:ea typeface="Helvetica Neue"/>
                <a:cs typeface="Helvetica Neue"/>
                <a:sym typeface="Helvetica Neue"/>
              </a:rPr>
              <a:t>Event Inspector -&gt;Lists out the Events and listeners registered in the app.</a:t>
            </a:r>
          </a:p>
          <a:p>
            <a:pPr marL="457200" indent="-457200">
              <a:buFont typeface="+mj-lt"/>
              <a:buAutoNum type="arabicPeriod"/>
            </a:pPr>
            <a:r>
              <a:rPr lang="en-CA" sz="2200" b="0" i="0" dirty="0">
                <a:effectLst/>
                <a:latin typeface="Helvetica Neue"/>
                <a:ea typeface="Helvetica Neue"/>
                <a:cs typeface="Helvetica Neue"/>
                <a:sym typeface="Helvetica Neue"/>
              </a:rPr>
              <a:t>App Linter -&gt; Diagnose your app for issues and missing functionality.</a:t>
            </a:r>
          </a:p>
          <a:p>
            <a:endParaRPr lang="en-CA" sz="2200" b="0" i="0" dirty="0">
              <a:effectLst/>
              <a:latin typeface="Helvetica Neue"/>
              <a:ea typeface="Helvetica Neue"/>
              <a:cs typeface="Helvetica Neue"/>
              <a:sym typeface="Helvetica Neue"/>
            </a:endParaRPr>
          </a:p>
          <a:p>
            <a:r>
              <a:rPr lang="en-CA" sz="2200" b="0" i="0" dirty="0">
                <a:effectLst/>
                <a:latin typeface="Helvetica Neue"/>
                <a:ea typeface="Helvetica Neue"/>
                <a:cs typeface="Helvetica Neue"/>
                <a:sym typeface="Helvetica Neue"/>
              </a:rPr>
              <a:t>After npm install , run below command to see a Devtron tab added.</a:t>
            </a:r>
          </a:p>
          <a:p>
            <a:pPr marL="0" marR="0" lvl="0" indent="0" defTabSz="457200" eaLnBrk="1" fontAlgn="auto" latinLnBrk="0" hangingPunct="1">
              <a:lnSpc>
                <a:spcPct val="117999"/>
              </a:lnSpc>
              <a:spcBef>
                <a:spcPts val="0"/>
              </a:spcBef>
              <a:spcAft>
                <a:spcPts val="0"/>
              </a:spcAft>
              <a:buClrTx/>
              <a:buSzTx/>
              <a:buFontTx/>
              <a:buNone/>
              <a:tabLst/>
              <a:defRPr/>
            </a:pPr>
            <a:endParaRPr lang="en-CA" sz="2400" dirty="0">
              <a:latin typeface="Montserrat" pitchFamily="2" charset="77"/>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dirty="0">
                <a:latin typeface="Montserrat" pitchFamily="2" charset="77"/>
              </a:rPr>
              <a:t>require(‘</a:t>
            </a:r>
            <a:r>
              <a:rPr lang="en-CA" sz="2400" dirty="0" err="1">
                <a:latin typeface="Montserrat" pitchFamily="2" charset="77"/>
              </a:rPr>
              <a:t>devtron</a:t>
            </a:r>
            <a:r>
              <a:rPr lang="en-CA" sz="2400" dirty="0">
                <a:latin typeface="Montserrat" pitchFamily="2" charset="77"/>
              </a:rPr>
              <a:t>’).install()</a:t>
            </a:r>
          </a:p>
          <a:p>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039975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Chrome Driver -&gt; </a:t>
            </a:r>
            <a:r>
              <a:rPr lang="en-CA" sz="2200" b="0" i="0" dirty="0" err="1">
                <a:effectLst/>
                <a:latin typeface="Helvetica Neue"/>
                <a:ea typeface="Helvetica Neue"/>
                <a:cs typeface="Helvetica Neue"/>
                <a:sym typeface="Helvetica Neue"/>
              </a:rPr>
              <a:t>ChromeDriver</a:t>
            </a:r>
            <a:r>
              <a:rPr lang="en-CA" sz="2200" b="0" i="0" dirty="0">
                <a:effectLst/>
                <a:latin typeface="Helvetica Neue"/>
                <a:ea typeface="Helvetica Neue"/>
                <a:cs typeface="Helvetica Neue"/>
                <a:sym typeface="Helvetica Neue"/>
              </a:rPr>
              <a:t> is a standalone server which implements </a:t>
            </a:r>
            <a:r>
              <a:rPr lang="en-CA" sz="2200" b="0" i="0" u="none" strike="noStrike"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WebDriver's wire protocol</a:t>
            </a:r>
            <a:r>
              <a:rPr lang="en-CA" sz="2200" b="0" i="0" dirty="0">
                <a:solidFill>
                  <a:schemeClr val="tx1"/>
                </a:solidFill>
                <a:effectLst/>
                <a:latin typeface="Helvetica Neue"/>
                <a:ea typeface="Helvetica Neue"/>
                <a:cs typeface="Helvetica Neue"/>
                <a:sym typeface="Helvetica Neue"/>
              </a:rPr>
              <a:t> </a:t>
            </a:r>
            <a:r>
              <a:rPr lang="en-CA" sz="2200" b="0" i="0" dirty="0">
                <a:effectLst/>
                <a:latin typeface="Helvetica Neue"/>
                <a:ea typeface="Helvetica Neue"/>
                <a:cs typeface="Helvetica Neue"/>
                <a:sym typeface="Helvetica Neue"/>
              </a:rPr>
              <a:t>for Chromium. Its and open source tool for automated testing of </a:t>
            </a:r>
            <a:r>
              <a:rPr lang="en-CA" sz="2200" b="0" i="0" dirty="0" err="1">
                <a:effectLst/>
                <a:latin typeface="Helvetica Neue"/>
                <a:ea typeface="Helvetica Neue"/>
                <a:cs typeface="Helvetica Neue"/>
                <a:sym typeface="Helvetica Neue"/>
              </a:rPr>
              <a:t>webapps</a:t>
            </a:r>
            <a:r>
              <a:rPr lang="en-CA" sz="2200" b="0" i="0" dirty="0">
                <a:effectLst/>
                <a:latin typeface="Helvetica Neue"/>
                <a:ea typeface="Helvetica Neue"/>
                <a:cs typeface="Helvetica Neue"/>
                <a:sym typeface="Helvetica Neue"/>
              </a:rPr>
              <a:t> across many browsers.</a:t>
            </a:r>
          </a:p>
          <a:p>
            <a:pPr marL="342900" indent="-342900">
              <a:buFont typeface="Arial" panose="020B0604020202020204" pitchFamily="34" charset="0"/>
              <a:buChar char="•"/>
            </a:pPr>
            <a:r>
              <a:rPr lang="en-CA" sz="2200" b="0" i="0" dirty="0" err="1">
                <a:effectLst/>
                <a:latin typeface="Helvetica Neue"/>
                <a:ea typeface="Helvetica Neue"/>
                <a:cs typeface="Helvetica Neue"/>
                <a:sym typeface="Helvetica Neue"/>
              </a:rPr>
              <a:t>WebdriverIO</a:t>
            </a:r>
            <a:r>
              <a:rPr lang="en-CA" sz="2200" b="0" i="0" dirty="0">
                <a:effectLst/>
                <a:latin typeface="Helvetica Neue"/>
                <a:ea typeface="Helvetica Neue"/>
                <a:cs typeface="Helvetica Neue"/>
                <a:sym typeface="Helvetica Neue"/>
              </a:rPr>
              <a:t> -&gt;  Next-gen </a:t>
            </a:r>
            <a:r>
              <a:rPr lang="en-CA" sz="2200" b="0" i="0" dirty="0" err="1">
                <a:effectLst/>
                <a:latin typeface="Helvetica Neue"/>
                <a:ea typeface="Helvetica Neue"/>
                <a:cs typeface="Helvetica Neue"/>
                <a:sym typeface="Helvetica Neue"/>
              </a:rPr>
              <a:t>webdriver</a:t>
            </a:r>
            <a:r>
              <a:rPr lang="en-CA" sz="2200" b="0" i="0" dirty="0">
                <a:effectLst/>
                <a:latin typeface="Helvetica Neue"/>
                <a:ea typeface="Helvetica Neue"/>
                <a:cs typeface="Helvetica Neue"/>
                <a:sym typeface="Helvetica Neue"/>
              </a:rPr>
              <a:t> test framework for Node.js..</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a:p>
            <a:pPr marL="0" indent="0">
              <a:buFont typeface="Arial" panose="020B0604020202020204" pitchFamily="34" charset="0"/>
              <a:buNone/>
            </a:pPr>
            <a:r>
              <a:rPr lang="en-CA" sz="2200" b="1" i="0" u="sng" dirty="0">
                <a:effectLst/>
                <a:latin typeface="Helvetica Neue"/>
                <a:ea typeface="Helvetica Neue"/>
                <a:cs typeface="Helvetica Neue"/>
                <a:sym typeface="Helvetica Neue"/>
              </a:rPr>
              <a:t>Unit Tests for Spectron </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In order to run unit tests on isolated modules. You can stub the electron package with </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 https://</a:t>
            </a:r>
            <a:r>
              <a:rPr lang="en-CA" sz="2200" b="0" i="0" dirty="0" err="1">
                <a:effectLst/>
                <a:latin typeface="Helvetica Neue"/>
                <a:ea typeface="Helvetica Neue"/>
                <a:cs typeface="Helvetica Neue"/>
                <a:sym typeface="Helvetica Neue"/>
              </a:rPr>
              <a:t>github.com</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thlorenz</a:t>
            </a:r>
            <a:r>
              <a:rPr lang="en-CA" sz="2200" b="0" i="0" dirty="0">
                <a:effectLst/>
                <a:latin typeface="Helvetica Neue"/>
                <a:ea typeface="Helvetica Neue"/>
                <a:cs typeface="Helvetica Neue"/>
                <a:sym typeface="Helvetica Neue"/>
              </a:rPr>
              <a:t>/</a:t>
            </a:r>
            <a:r>
              <a:rPr lang="en-CA" sz="2200" b="0" i="0" dirty="0" err="1">
                <a:effectLst/>
                <a:latin typeface="Helvetica Neue"/>
                <a:ea typeface="Helvetica Neue"/>
                <a:cs typeface="Helvetica Neue"/>
                <a:sym typeface="Helvetica Neue"/>
              </a:rPr>
              <a:t>proxyquire</a:t>
            </a:r>
            <a:r>
              <a:rPr lang="en-CA"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r>
              <a:rPr lang="en-CA" sz="2200" b="0" i="0" dirty="0">
                <a:effectLst/>
                <a:latin typeface="Helvetica Neue"/>
                <a:ea typeface="Helvetica Neue"/>
                <a:cs typeface="Helvetica Neue"/>
                <a:sym typeface="Helvetica Neue"/>
              </a:rPr>
              <a:t>https://</a:t>
            </a:r>
            <a:r>
              <a:rPr lang="en-CA" sz="2200" b="0" i="0" dirty="0" err="1">
                <a:effectLst/>
                <a:latin typeface="Helvetica Neue"/>
                <a:ea typeface="Helvetica Neue"/>
                <a:cs typeface="Helvetica Neue"/>
                <a:sym typeface="Helvetica Neue"/>
              </a:rPr>
              <a:t>stackoverflow.com</a:t>
            </a:r>
            <a:r>
              <a:rPr lang="en-CA" sz="2200" b="0" i="0" dirty="0">
                <a:effectLst/>
                <a:latin typeface="Helvetica Neue"/>
                <a:ea typeface="Helvetica Neue"/>
                <a:cs typeface="Helvetica Neue"/>
                <a:sym typeface="Helvetica Neue"/>
              </a:rPr>
              <a:t>/questions/36351229/how-to-unit-test-components-in-main-process-of-an-electron-app</a:t>
            </a:r>
          </a:p>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6161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437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7332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Above are the various boilerplates available to help you jump start in rapid development of Electron application in your favorite Front end technology.</a:t>
            </a:r>
          </a:p>
        </p:txBody>
      </p:sp>
    </p:spTree>
    <p:extLst>
      <p:ext uri="{BB962C8B-B14F-4D97-AF65-F5344CB8AC3E}">
        <p14:creationId xmlns:p14="http://schemas.microsoft.com/office/powerpoint/2010/main" val="1233579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Lab.</a:t>
            </a:r>
          </a:p>
          <a:p>
            <a:r>
              <a:rPr lang="en-US" dirty="0"/>
              <a:t>Tell about the limitation on Linux platform for support of auto updates.</a:t>
            </a:r>
          </a:p>
          <a:p>
            <a:endParaRPr lang="en-US" dirty="0"/>
          </a:p>
          <a:p>
            <a:r>
              <a:rPr lang="en-US" dirty="0"/>
              <a:t>Excerpt from Electron Documentation:</a:t>
            </a:r>
          </a:p>
          <a:p>
            <a:endParaRPr lang="en-US" dirty="0"/>
          </a:p>
          <a:p>
            <a:r>
              <a:rPr lang="en-CA" sz="2200" b="1" i="0" dirty="0">
                <a:effectLst/>
                <a:latin typeface="Helvetica Neue"/>
                <a:ea typeface="Helvetica Neue"/>
                <a:cs typeface="Helvetica Neue"/>
                <a:sym typeface="Helvetica Neue"/>
              </a:rPr>
              <a:t>Currently, only macOS and Windows are supported. There is no built-in support for auto-updater on Linux, so it is recommended to use the distribution's package manager to update your app. </a:t>
            </a:r>
            <a:endParaRPr lang="en-US" b="1" dirty="0"/>
          </a:p>
        </p:txBody>
      </p:sp>
    </p:spTree>
    <p:extLst>
      <p:ext uri="{BB962C8B-B14F-4D97-AF65-F5344CB8AC3E}">
        <p14:creationId xmlns:p14="http://schemas.microsoft.com/office/powerpoint/2010/main" val="404444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0184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779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Automatic Updates is currently not supported on Linux. Electron team recommends to use the distribution package manager to update </a:t>
            </a:r>
            <a:r>
              <a:rPr lang="en-US" dirty="0" err="1"/>
              <a:t>linux</a:t>
            </a:r>
            <a:r>
              <a:rPr lang="en-US" dirty="0"/>
              <a:t> app.</a:t>
            </a:r>
          </a:p>
        </p:txBody>
      </p:sp>
    </p:spTree>
    <p:extLst>
      <p:ext uri="{BB962C8B-B14F-4D97-AF65-F5344CB8AC3E}">
        <p14:creationId xmlns:p14="http://schemas.microsoft.com/office/powerpoint/2010/main" val="95179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Brave Browser -&gt;Web browser that automatically blocks ads and trackers. Founded by Brendan </a:t>
            </a:r>
            <a:r>
              <a:rPr lang="en-CA" sz="2400" b="0" i="0" kern="1200" dirty="0" err="1">
                <a:solidFill>
                  <a:schemeClr val="tx1"/>
                </a:solidFill>
                <a:effectLst/>
                <a:latin typeface="Helvetica Neue"/>
                <a:ea typeface="Helvetica Neue"/>
                <a:cs typeface="Helvetica Neue"/>
                <a:sym typeface="Helvetica Neue"/>
              </a:rPr>
              <a:t>Eich</a:t>
            </a:r>
            <a:r>
              <a:rPr lang="en-CA" sz="2400" b="0" i="0" kern="1200" dirty="0">
                <a:solidFill>
                  <a:schemeClr val="tx1"/>
                </a:solidFill>
                <a:effectLst/>
                <a:latin typeface="Helvetica Neue"/>
                <a:ea typeface="Helvetica Neue"/>
                <a:cs typeface="Helvetica Neue"/>
                <a:sym typeface="Helvetica Neue"/>
              </a:rPr>
              <a:t> who is the creator of </a:t>
            </a:r>
            <a:r>
              <a:rPr lang="en-CA" sz="2400" b="0" i="0" kern="1200" dirty="0" err="1">
                <a:solidFill>
                  <a:schemeClr val="tx1"/>
                </a:solidFill>
                <a:effectLst/>
                <a:latin typeface="Helvetica Neue"/>
                <a:ea typeface="Helvetica Neue"/>
                <a:cs typeface="Helvetica Neue"/>
                <a:sym typeface="Helvetica Neue"/>
              </a:rPr>
              <a:t>Javascript</a:t>
            </a:r>
            <a:r>
              <a:rPr lang="en-CA" sz="2400" b="0" i="0" kern="1200" dirty="0">
                <a:solidFill>
                  <a:schemeClr val="tx1"/>
                </a:solidFill>
                <a:effectLst/>
                <a:latin typeface="Helvetica Neue"/>
                <a:ea typeface="Helvetica Neue"/>
                <a:cs typeface="Helvetica Neue"/>
                <a:sym typeface="Helvetica Neue"/>
              </a:rPr>
              <a:t> </a:t>
            </a:r>
            <a:r>
              <a:rPr lang="en-CA" sz="2400" b="0" i="0" kern="1200" dirty="0" err="1">
                <a:solidFill>
                  <a:schemeClr val="tx1"/>
                </a:solidFill>
                <a:effectLst/>
                <a:latin typeface="Helvetica Neue"/>
                <a:ea typeface="Helvetica Neue"/>
                <a:cs typeface="Helvetica Neue"/>
                <a:sym typeface="Helvetica Neue"/>
              </a:rPr>
              <a:t>programming.Currently</a:t>
            </a:r>
            <a:r>
              <a:rPr lang="en-CA" sz="2400" b="0" i="0" kern="1200" dirty="0">
                <a:solidFill>
                  <a:schemeClr val="tx1"/>
                </a:solidFill>
                <a:effectLst/>
                <a:latin typeface="Helvetica Neue"/>
                <a:ea typeface="Helvetica Neue"/>
                <a:cs typeface="Helvetica Neue"/>
                <a:sym typeface="Helvetica Neue"/>
              </a:rPr>
              <a:t> he is CEO of Brave Software. </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err="1">
                <a:solidFill>
                  <a:schemeClr val="tx1"/>
                </a:solidFill>
                <a:effectLst/>
                <a:latin typeface="Helvetica Neue"/>
                <a:ea typeface="Helvetica Neue"/>
                <a:cs typeface="Helvetica Neue"/>
                <a:sym typeface="Helvetica Neue"/>
              </a:rPr>
              <a:t>Jibo</a:t>
            </a:r>
            <a:r>
              <a:rPr lang="en-CA" sz="2400" b="0" i="0" kern="1200" dirty="0">
                <a:solidFill>
                  <a:schemeClr val="tx1"/>
                </a:solidFill>
                <a:effectLst/>
                <a:latin typeface="Helvetica Neue"/>
                <a:ea typeface="Helvetica Neue"/>
                <a:cs typeface="Helvetica Neue"/>
                <a:sym typeface="Helvetica Neue"/>
              </a:rPr>
              <a:t> -&gt; The first social robot for home.</a:t>
            </a:r>
          </a:p>
          <a:p>
            <a:endParaRPr lang="en-CA" sz="2400" b="0" i="0" kern="1200" dirty="0">
              <a:solidFill>
                <a:schemeClr val="tx1"/>
              </a:solidFill>
              <a:effectLst/>
              <a:latin typeface="Helvetica Neue"/>
              <a:ea typeface="Helvetica Neue"/>
              <a:cs typeface="Helvetica Neue"/>
              <a:sym typeface="Helvetica Neue"/>
            </a:endParaRPr>
          </a:p>
          <a:p>
            <a:r>
              <a:rPr lang="en-CA" sz="2400" b="0" i="0" u="none" strike="noStrike" kern="1200" dirty="0">
                <a:solidFill>
                  <a:schemeClr val="tx1"/>
                </a:solidFill>
                <a:effectLst/>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Pexels</a:t>
            </a:r>
            <a:r>
              <a:rPr lang="en-CA" sz="2400" b="0" i="0" u="none" strike="noStrike" kern="1200" dirty="0">
                <a:solidFill>
                  <a:schemeClr val="tx1"/>
                </a:solidFill>
                <a:effectLst/>
                <a:latin typeface="Helvetica Neue"/>
                <a:ea typeface="Helvetica Neue"/>
                <a:cs typeface="Helvetica Neue"/>
                <a:sym typeface="Helvetica Neue"/>
              </a:rPr>
              <a:t>  -&gt; </a:t>
            </a:r>
            <a:r>
              <a:rPr lang="en-CA" sz="2400" b="0" i="0" kern="1200" dirty="0">
                <a:solidFill>
                  <a:schemeClr val="tx1"/>
                </a:solidFill>
                <a:effectLst/>
                <a:latin typeface="Helvetica Neue"/>
                <a:ea typeface="Helvetica Neue"/>
                <a:cs typeface="Helvetica Neue"/>
                <a:sym typeface="Helvetica Neue"/>
              </a:rPr>
              <a:t>Search for completely free photos and copy them into your clipboard</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Beaker Browser -&gt; </a:t>
            </a:r>
            <a:r>
              <a:rPr lang="en-CA" sz="2400" b="0" i="0" kern="1200" dirty="0">
                <a:solidFill>
                  <a:schemeClr val="tx1"/>
                </a:solidFill>
                <a:effectLst/>
                <a:latin typeface="Helvetica Neue"/>
                <a:ea typeface="Helvetica Neue"/>
                <a:cs typeface="Helvetica Neue"/>
                <a:sym typeface="Helvetica Neue"/>
              </a:rPr>
              <a:t>An experimental P2P browser</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a:solidFill>
                  <a:schemeClr val="tx1"/>
                </a:solidFill>
                <a:effectLst/>
                <a:latin typeface="Helvetica Neue"/>
                <a:ea typeface="Helvetica Neue"/>
                <a:cs typeface="Helvetica Neue"/>
                <a:sym typeface="Helvetica Neue"/>
              </a:rPr>
              <a:t>Etcher -&gt; </a:t>
            </a:r>
            <a:r>
              <a:rPr lang="en-CA" sz="2200" b="0" i="0" dirty="0">
                <a:effectLst/>
                <a:latin typeface="Helvetica Neue"/>
                <a:ea typeface="Helvetica Neue"/>
                <a:cs typeface="Helvetica Neue"/>
                <a:sym typeface="Helvetica Neue"/>
              </a:rPr>
              <a:t>Etcher is a powerful OS image flasher built with web technologies to ensure flashing an </a:t>
            </a:r>
            <a:r>
              <a:rPr lang="en-CA" sz="2200" b="0" i="0" dirty="0" err="1">
                <a:effectLst/>
                <a:latin typeface="Helvetica Neue"/>
                <a:ea typeface="Helvetica Neue"/>
                <a:cs typeface="Helvetica Neue"/>
                <a:sym typeface="Helvetica Neue"/>
              </a:rPr>
              <a:t>SDCard</a:t>
            </a:r>
            <a:r>
              <a:rPr lang="en-CA" sz="2200" b="0" i="0" dirty="0">
                <a:effectLst/>
                <a:latin typeface="Helvetica Neue"/>
                <a:ea typeface="Helvetica Neue"/>
                <a:cs typeface="Helvetica Neue"/>
                <a:sym typeface="Helvetica Neue"/>
              </a:rPr>
              <a:t> or USB drive is a pleasant and safe experience. It protects you from accidentally writing to your hard-drives, ensures every byte of data was written correctly and much more.</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0" i="0" kern="1200" dirty="0" err="1">
                <a:solidFill>
                  <a:schemeClr val="tx1"/>
                </a:solidFill>
                <a:effectLst/>
                <a:latin typeface="Helvetica Neue"/>
                <a:ea typeface="Helvetica Neue"/>
                <a:cs typeface="Helvetica Neue"/>
                <a:sym typeface="Helvetica Neue"/>
              </a:rPr>
              <a:t>MailSpring</a:t>
            </a:r>
            <a:r>
              <a:rPr lang="en-CA" sz="2400" b="0" i="0" kern="1200" dirty="0">
                <a:solidFill>
                  <a:schemeClr val="tx1"/>
                </a:solidFill>
                <a:effectLst/>
                <a:latin typeface="Helvetica Neue"/>
                <a:ea typeface="Helvetica Neue"/>
                <a:cs typeface="Helvetica Neue"/>
                <a:sym typeface="Helvetica Neue"/>
              </a:rPr>
              <a:t> -&gt; Email Client written in Electron + React . </a:t>
            </a:r>
          </a:p>
          <a:p>
            <a:pPr marL="0" marR="0" lvl="0" indent="0" defTabSz="457200" eaLnBrk="1" fontAlgn="auto" latinLnBrk="0" hangingPunct="1">
              <a:lnSpc>
                <a:spcPct val="117999"/>
              </a:lnSpc>
              <a:spcBef>
                <a:spcPts val="0"/>
              </a:spcBef>
              <a:spcAft>
                <a:spcPts val="0"/>
              </a:spcAft>
              <a:buClrTx/>
              <a:buSzTx/>
              <a:buFontTx/>
              <a:buNone/>
              <a:tabLst/>
              <a:defRPr/>
            </a:pPr>
            <a:endParaRPr lang="en-CA" sz="2400" b="0" i="0" kern="1200" dirty="0">
              <a:solidFill>
                <a:schemeClr val="tx1"/>
              </a:solidFill>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CA" sz="2400" b="1" i="0" kern="1200" dirty="0">
                <a:solidFill>
                  <a:schemeClr val="tx1"/>
                </a:solidFill>
                <a:effectLst/>
                <a:latin typeface="Helvetica Neue"/>
                <a:ea typeface="Helvetica Neue"/>
                <a:cs typeface="Helvetica Neue"/>
                <a:sym typeface="Helvetica Neue"/>
              </a:rPr>
              <a:t>Most importantly </a:t>
            </a:r>
            <a:r>
              <a:rPr lang="en-CA" sz="2400" b="1" i="0" kern="1200" dirty="0" err="1">
                <a:solidFill>
                  <a:schemeClr val="tx1"/>
                </a:solidFill>
                <a:effectLst/>
                <a:latin typeface="Helvetica Neue"/>
                <a:ea typeface="Helvetica Neue"/>
                <a:cs typeface="Helvetica Neue"/>
                <a:sym typeface="Helvetica Neue"/>
              </a:rPr>
              <a:t>linux</a:t>
            </a:r>
            <a:r>
              <a:rPr lang="en-CA" sz="2400" b="1" i="0" kern="1200" dirty="0">
                <a:solidFill>
                  <a:schemeClr val="tx1"/>
                </a:solidFill>
                <a:effectLst/>
                <a:latin typeface="Helvetica Neue"/>
                <a:ea typeface="Helvetica Neue"/>
                <a:cs typeface="Helvetica Neue"/>
                <a:sym typeface="Helvetica Neue"/>
              </a:rPr>
              <a:t> users are not left out. All these great user experience is available to users of all 3 platform users.</a:t>
            </a:r>
          </a:p>
          <a:p>
            <a:endParaRPr lang="en-US" dirty="0"/>
          </a:p>
        </p:txBody>
      </p:sp>
    </p:spTree>
    <p:extLst>
      <p:ext uri="{BB962C8B-B14F-4D97-AF65-F5344CB8AC3E}">
        <p14:creationId xmlns:p14="http://schemas.microsoft.com/office/powerpoint/2010/main" val="20144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04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b="0" i="0" kern="1200" dirty="0">
                <a:solidFill>
                  <a:schemeClr val="tx1"/>
                </a:solidFill>
                <a:effectLst/>
                <a:latin typeface="Helvetica Neue"/>
                <a:ea typeface="Helvetica Neue"/>
                <a:cs typeface="Helvetica Neue"/>
                <a:sym typeface="Helvetica Neue"/>
              </a:rPr>
              <a:t>At its core, Electron consists of three components.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Chromium:</a:t>
            </a:r>
          </a:p>
          <a:p>
            <a:r>
              <a:rPr lang="en-CA" sz="2400" b="0" i="0" kern="1200" dirty="0">
                <a:solidFill>
                  <a:schemeClr val="tx1"/>
                </a:solidFill>
                <a:effectLst/>
                <a:latin typeface="Helvetica Neue"/>
                <a:ea typeface="Helvetica Neue"/>
                <a:cs typeface="Helvetica Neue"/>
                <a:sym typeface="Helvetica Neue"/>
              </a:rPr>
              <a:t>It embeds Chromium’s rendering library (known as </a:t>
            </a:r>
            <a:r>
              <a:rPr lang="en-CA" sz="2400" b="0" i="1"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which is the open source foundation for Google’s browser Chrome. With it comes support for the latest web standards, a performant JavaScript engine, and constantly improving developer tools. It is a common misconception that Electron includes Chrome in its entirety; to keep Electron as lean as possible, it really does just contain Chromium’s rendering library.</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Node.js</a:t>
            </a:r>
          </a:p>
          <a:p>
            <a:r>
              <a:rPr lang="en-CA" sz="2400" b="0" i="0" kern="1200" dirty="0">
                <a:solidFill>
                  <a:schemeClr val="tx1"/>
                </a:solidFill>
                <a:effectLst/>
                <a:latin typeface="Helvetica Neue"/>
                <a:ea typeface="Helvetica Neue"/>
                <a:cs typeface="Helvetica Neue"/>
                <a:sym typeface="Helvetica Neue"/>
              </a:rPr>
              <a:t>The second component is </a:t>
            </a:r>
            <a:r>
              <a:rPr lang="en-CA" sz="2400" b="0" i="0" u="none" strike="noStrike" kern="1200" dirty="0">
                <a:solidFill>
                  <a:schemeClr val="tx1"/>
                </a:solidFill>
                <a:effectLst/>
                <a:latin typeface="Helvetica Neue"/>
                <a:ea typeface="Helvetica Neue"/>
                <a:cs typeface="Helvetica Neue"/>
                <a:sym typeface="Helvetica Neue"/>
                <a:hlinkClick r:id="rId3"/>
              </a:rPr>
              <a:t>Node.js</a:t>
            </a:r>
            <a:r>
              <a:rPr lang="en-CA" sz="2400" b="0" i="0" kern="1200" dirty="0">
                <a:solidFill>
                  <a:schemeClr val="tx1"/>
                </a:solidFill>
                <a:effectLst/>
                <a:latin typeface="Helvetica Neue"/>
                <a:ea typeface="Helvetica Neue"/>
                <a:cs typeface="Helvetica Neue"/>
                <a:sym typeface="Helvetica Neue"/>
              </a:rPr>
              <a:t>, the popular JavaScript runtime built on top of V8 (the same JavaScript engine that powers </a:t>
            </a:r>
            <a:r>
              <a:rPr lang="en-CA" sz="2400" b="0" i="0" kern="1200" dirty="0" err="1">
                <a:solidFill>
                  <a:schemeClr val="tx1"/>
                </a:solidFill>
                <a:effectLst/>
                <a:latin typeface="Helvetica Neue"/>
                <a:ea typeface="Helvetica Neue"/>
                <a:cs typeface="Helvetica Neue"/>
                <a:sym typeface="Helvetica Neue"/>
              </a:rPr>
              <a:t>libchromiumcontent</a:t>
            </a:r>
            <a:r>
              <a:rPr lang="en-CA" sz="2400" b="0" i="0" kern="1200" dirty="0">
                <a:solidFill>
                  <a:schemeClr val="tx1"/>
                </a:solidFill>
                <a:effectLst/>
                <a:latin typeface="Helvetica Neue"/>
                <a:ea typeface="Helvetica Neue"/>
                <a:cs typeface="Helvetica Neue"/>
                <a:sym typeface="Helvetica Neue"/>
              </a:rPr>
              <a:t> and Chrome). It brings a vibrant open source ecosystem to the table: countless modules on </a:t>
            </a:r>
            <a:r>
              <a:rPr lang="en-CA" sz="2400" b="0" i="0" u="none" strike="noStrike" kern="1200" dirty="0">
                <a:solidFill>
                  <a:schemeClr val="tx1"/>
                </a:solidFill>
                <a:effectLst/>
                <a:latin typeface="Helvetica Neue"/>
                <a:ea typeface="Helvetica Neue"/>
                <a:cs typeface="Helvetica Neue"/>
                <a:sym typeface="Helvetica Neue"/>
                <a:hlinkClick r:id="rId4"/>
              </a:rPr>
              <a:t>npm</a:t>
            </a:r>
            <a:r>
              <a:rPr lang="en-CA" sz="2400" b="0" i="0" kern="1200" dirty="0">
                <a:solidFill>
                  <a:schemeClr val="tx1"/>
                </a:solidFill>
                <a:effectLst/>
                <a:latin typeface="Helvetica Neue"/>
                <a:ea typeface="Helvetica Neue"/>
                <a:cs typeface="Helvetica Neue"/>
                <a:sym typeface="Helvetica Neue"/>
              </a:rPr>
              <a:t> offer battle-tested solutions for common development tasks and easy integration with virtually any service. Node.js rightfully claims to be the “largest ecosystem of open source libraries in the world,” a benefit that can dramatically reduce the amount of time needed to develop solutions.</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Native APIs</a:t>
            </a:r>
          </a:p>
          <a:p>
            <a:r>
              <a:rPr lang="en-CA" sz="2400" b="0" i="0" kern="1200" dirty="0">
                <a:solidFill>
                  <a:schemeClr val="tx1"/>
                </a:solidFill>
                <a:effectLst/>
                <a:latin typeface="Helvetica Neue"/>
                <a:ea typeface="Helvetica Neue"/>
                <a:cs typeface="Helvetica Neue"/>
                <a:sym typeface="Helvetica Neue"/>
              </a:rPr>
              <a:t>The third component is a thick layer of C++, extending the usual set of available APIs with native implementations for common operating system operations such as sending native notifications, accessing system preferences, and creating native dialogs. In addition, Node.js allows the use of native modules—native components written in C, C++, Rust, or Objective-C—ensuring that the developer is never limited to JavaScript should a complicated problem require the use of a low-level programming language.</a:t>
            </a:r>
          </a:p>
          <a:p>
            <a:endParaRPr lang="en-CA" sz="2400" b="0" i="0" kern="1200" dirty="0">
              <a:solidFill>
                <a:schemeClr val="tx1"/>
              </a:solidFill>
              <a:effectLst/>
              <a:latin typeface="Helvetica Neue"/>
              <a:ea typeface="Helvetica Neue"/>
              <a:cs typeface="Helvetica Neue"/>
              <a:sym typeface="Helvetica Neue"/>
            </a:endParaRPr>
          </a:p>
          <a:p>
            <a:r>
              <a:rPr lang="en-CA" sz="2400" b="0" i="0" kern="1200" dirty="0">
                <a:solidFill>
                  <a:schemeClr val="tx1"/>
                </a:solidFill>
                <a:effectLst/>
                <a:latin typeface="Helvetica Neue"/>
                <a:ea typeface="Helvetica Neue"/>
                <a:cs typeface="Helvetica Neue"/>
                <a:sym typeface="Helvetica Neue"/>
              </a:rPr>
              <a:t>Electron</a:t>
            </a:r>
          </a:p>
          <a:p>
            <a:r>
              <a:rPr lang="en-CA" sz="2400" b="0" i="0" kern="1200" dirty="0">
                <a:solidFill>
                  <a:schemeClr val="tx1"/>
                </a:solidFill>
                <a:effectLst/>
                <a:latin typeface="Helvetica Neue"/>
                <a:ea typeface="Helvetica Neue"/>
                <a:cs typeface="Helvetica Neue"/>
                <a:sym typeface="Helvetica Neue"/>
              </a:rPr>
              <a:t>Combining Chromium and Node.js, and throwing in a large number of natively implemented APIs, Electron enables developers to build powerful desktop applications with little effort. All three technologies are cross-platform, supporting Windows, macOS, and Linux alike.</a:t>
            </a:r>
            <a:endParaRPr lang="en-US" dirty="0"/>
          </a:p>
          <a:p>
            <a:endParaRPr lang="en-US" dirty="0"/>
          </a:p>
        </p:txBody>
      </p:sp>
    </p:spTree>
    <p:extLst>
      <p:ext uri="{BB962C8B-B14F-4D97-AF65-F5344CB8AC3E}">
        <p14:creationId xmlns:p14="http://schemas.microsoft.com/office/powerpoint/2010/main" val="231535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xfrm>
            <a:off x="13116904" y="3184437"/>
            <a:ext cx="10492086" cy="4648201"/>
          </a:xfrm>
          <a:prstGeom prst="rect">
            <a:avLst/>
          </a:prstGeom>
        </p:spPr>
        <p:txBody>
          <a:bodyPr anchor="b"/>
          <a:lstStyle/>
          <a:p>
            <a:r>
              <a:rPr lang="en-US"/>
              <a:t>Click to edit Master title style</a:t>
            </a:r>
            <a:endParaRPr/>
          </a:p>
        </p:txBody>
      </p:sp>
      <p:sp>
        <p:nvSpPr>
          <p:cNvPr id="14" name="Shape 14"/>
          <p:cNvSpPr>
            <a:spLocks noGrp="1"/>
          </p:cNvSpPr>
          <p:nvPr>
            <p:ph type="body" sz="quarter" idx="1"/>
          </p:nvPr>
        </p:nvSpPr>
        <p:spPr>
          <a:xfrm>
            <a:off x="13603216" y="8205675"/>
            <a:ext cx="9519465" cy="1587501"/>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 name="back-design-transparent.png"/>
          <p:cNvPicPr>
            <a:picLocks/>
          </p:cNvPicPr>
          <p:nvPr/>
        </p:nvPicPr>
        <p:blipFill>
          <a:blip r:embed="rId2">
            <a:extLst/>
          </a:blip>
          <a:stretch>
            <a:fillRect/>
          </a:stretch>
        </p:blipFill>
        <p:spPr>
          <a:xfrm>
            <a:off x="0" y="0"/>
            <a:ext cx="24384000" cy="13716000"/>
          </a:xfrm>
          <a:prstGeom prst="rect">
            <a:avLst/>
          </a:prstGeom>
          <a:ln w="12700">
            <a:miter lim="400000"/>
          </a:ln>
        </p:spPr>
      </p:pic>
      <p:pic>
        <p:nvPicPr>
          <p:cNvPr id="16" name="dev6 logo_colour.png"/>
          <p:cNvPicPr>
            <a:picLocks noChangeAspect="1"/>
          </p:cNvPicPr>
          <p:nvPr/>
        </p:nvPicPr>
        <p:blipFill>
          <a:blip r:embed="rId3">
            <a:extLst/>
          </a:blip>
          <a:srcRect l="20804" t="30959" r="27319" b="30854"/>
          <a:stretch>
            <a:fillRect/>
          </a:stretch>
        </p:blipFill>
        <p:spPr>
          <a:xfrm>
            <a:off x="3299878" y="4635863"/>
            <a:ext cx="9195144" cy="3031738"/>
          </a:xfrm>
          <a:custGeom>
            <a:avLst/>
            <a:gdLst/>
            <a:ahLst/>
            <a:cxnLst>
              <a:cxn ang="0">
                <a:pos x="wd2" y="hd2"/>
              </a:cxn>
              <a:cxn ang="5400000">
                <a:pos x="wd2" y="hd2"/>
              </a:cxn>
              <a:cxn ang="10800000">
                <a:pos x="wd2" y="hd2"/>
              </a:cxn>
              <a:cxn ang="16200000">
                <a:pos x="wd2" y="hd2"/>
              </a:cxn>
            </a:cxnLst>
            <a:rect l="0" t="0" r="r" b="b"/>
            <a:pathLst>
              <a:path w="21384" h="21318" extrusionOk="0">
                <a:moveTo>
                  <a:pt x="17390" y="0"/>
                </a:moveTo>
                <a:lnTo>
                  <a:pt x="17192" y="1080"/>
                </a:lnTo>
                <a:cubicBezTo>
                  <a:pt x="16778" y="3334"/>
                  <a:pt x="15714" y="9863"/>
                  <a:pt x="15607" y="10806"/>
                </a:cubicBezTo>
                <a:cubicBezTo>
                  <a:pt x="15032" y="15858"/>
                  <a:pt x="16082" y="20649"/>
                  <a:pt x="17895" y="21246"/>
                </a:cubicBezTo>
                <a:cubicBezTo>
                  <a:pt x="18972" y="21600"/>
                  <a:pt x="19980" y="20647"/>
                  <a:pt x="20640" y="18650"/>
                </a:cubicBezTo>
                <a:cubicBezTo>
                  <a:pt x="21363" y="16464"/>
                  <a:pt x="21600" y="12418"/>
                  <a:pt x="21168" y="9628"/>
                </a:cubicBezTo>
                <a:cubicBezTo>
                  <a:pt x="20869" y="7697"/>
                  <a:pt x="20441" y="6571"/>
                  <a:pt x="19785" y="5983"/>
                </a:cubicBezTo>
                <a:cubicBezTo>
                  <a:pt x="19438" y="5672"/>
                  <a:pt x="18669" y="5611"/>
                  <a:pt x="18437" y="5877"/>
                </a:cubicBezTo>
                <a:cubicBezTo>
                  <a:pt x="18179" y="6174"/>
                  <a:pt x="18177" y="5908"/>
                  <a:pt x="18432" y="4792"/>
                </a:cubicBezTo>
                <a:cubicBezTo>
                  <a:pt x="18566" y="4200"/>
                  <a:pt x="18822" y="2881"/>
                  <a:pt x="18999" y="1859"/>
                </a:cubicBezTo>
                <a:lnTo>
                  <a:pt x="19321" y="0"/>
                </a:lnTo>
                <a:lnTo>
                  <a:pt x="18356" y="0"/>
                </a:lnTo>
                <a:lnTo>
                  <a:pt x="17390" y="0"/>
                </a:lnTo>
                <a:close/>
                <a:moveTo>
                  <a:pt x="0" y="7259"/>
                </a:moveTo>
                <a:lnTo>
                  <a:pt x="0" y="12463"/>
                </a:lnTo>
                <a:lnTo>
                  <a:pt x="0" y="17665"/>
                </a:lnTo>
                <a:lnTo>
                  <a:pt x="1758" y="17587"/>
                </a:lnTo>
                <a:cubicBezTo>
                  <a:pt x="3663" y="17502"/>
                  <a:pt x="3862" y="17412"/>
                  <a:pt x="4189" y="16496"/>
                </a:cubicBezTo>
                <a:cubicBezTo>
                  <a:pt x="4488" y="15658"/>
                  <a:pt x="4594" y="14767"/>
                  <a:pt x="4619" y="12857"/>
                </a:cubicBezTo>
                <a:cubicBezTo>
                  <a:pt x="4662" y="9664"/>
                  <a:pt x="4395" y="8158"/>
                  <a:pt x="3677" y="7549"/>
                </a:cubicBezTo>
                <a:cubicBezTo>
                  <a:pt x="3395" y="7309"/>
                  <a:pt x="3053" y="7259"/>
                  <a:pt x="1669" y="7259"/>
                </a:cubicBezTo>
                <a:lnTo>
                  <a:pt x="0" y="7259"/>
                </a:lnTo>
                <a:close/>
                <a:moveTo>
                  <a:pt x="14242" y="7259"/>
                </a:moveTo>
                <a:lnTo>
                  <a:pt x="13542" y="11364"/>
                </a:lnTo>
                <a:cubicBezTo>
                  <a:pt x="13156" y="13621"/>
                  <a:pt x="12783" y="15643"/>
                  <a:pt x="12712" y="15857"/>
                </a:cubicBezTo>
                <a:cubicBezTo>
                  <a:pt x="12533" y="16397"/>
                  <a:pt x="12156" y="16400"/>
                  <a:pt x="11998" y="15860"/>
                </a:cubicBezTo>
                <a:cubicBezTo>
                  <a:pt x="11935" y="15646"/>
                  <a:pt x="11566" y="13643"/>
                  <a:pt x="11178" y="11409"/>
                </a:cubicBezTo>
                <a:lnTo>
                  <a:pt x="10474" y="7345"/>
                </a:lnTo>
                <a:lnTo>
                  <a:pt x="8481" y="7301"/>
                </a:lnTo>
                <a:cubicBezTo>
                  <a:pt x="6375" y="7252"/>
                  <a:pt x="6037" y="7339"/>
                  <a:pt x="5708" y="8009"/>
                </a:cubicBezTo>
                <a:cubicBezTo>
                  <a:pt x="5294" y="8852"/>
                  <a:pt x="5131" y="10139"/>
                  <a:pt x="5136" y="12530"/>
                </a:cubicBezTo>
                <a:cubicBezTo>
                  <a:pt x="5143" y="15685"/>
                  <a:pt x="5507" y="17114"/>
                  <a:pt x="6395" y="17459"/>
                </a:cubicBezTo>
                <a:cubicBezTo>
                  <a:pt x="6572" y="17528"/>
                  <a:pt x="7340" y="17594"/>
                  <a:pt x="8099" y="17607"/>
                </a:cubicBezTo>
                <a:lnTo>
                  <a:pt x="9480" y="17629"/>
                </a:lnTo>
                <a:lnTo>
                  <a:pt x="9536" y="17155"/>
                </a:lnTo>
                <a:cubicBezTo>
                  <a:pt x="9567" y="16893"/>
                  <a:pt x="9611" y="16547"/>
                  <a:pt x="9633" y="16384"/>
                </a:cubicBezTo>
                <a:cubicBezTo>
                  <a:pt x="9670" y="16111"/>
                  <a:pt x="9548" y="16085"/>
                  <a:pt x="7956" y="16038"/>
                </a:cubicBezTo>
                <a:cubicBezTo>
                  <a:pt x="6326" y="15990"/>
                  <a:pt x="6232" y="15969"/>
                  <a:pt x="6082" y="15631"/>
                </a:cubicBezTo>
                <a:cubicBezTo>
                  <a:pt x="5841" y="15087"/>
                  <a:pt x="5709" y="14456"/>
                  <a:pt x="5698" y="13809"/>
                </a:cubicBezTo>
                <a:lnTo>
                  <a:pt x="5689" y="13222"/>
                </a:lnTo>
                <a:lnTo>
                  <a:pt x="7553" y="13178"/>
                </a:lnTo>
                <a:lnTo>
                  <a:pt x="9417" y="13130"/>
                </a:lnTo>
                <a:lnTo>
                  <a:pt x="9506" y="12444"/>
                </a:lnTo>
                <a:lnTo>
                  <a:pt x="9595" y="11757"/>
                </a:lnTo>
                <a:lnTo>
                  <a:pt x="7642" y="11713"/>
                </a:lnTo>
                <a:cubicBezTo>
                  <a:pt x="5738" y="11668"/>
                  <a:pt x="5688" y="11659"/>
                  <a:pt x="5673" y="11322"/>
                </a:cubicBezTo>
                <a:cubicBezTo>
                  <a:pt x="5646" y="10743"/>
                  <a:pt x="5901" y="9457"/>
                  <a:pt x="6117" y="9078"/>
                </a:cubicBezTo>
                <a:cubicBezTo>
                  <a:pt x="6305" y="8750"/>
                  <a:pt x="6432" y="8724"/>
                  <a:pt x="8213" y="8674"/>
                </a:cubicBezTo>
                <a:lnTo>
                  <a:pt x="10109" y="8621"/>
                </a:lnTo>
                <a:lnTo>
                  <a:pt x="10772" y="12477"/>
                </a:lnTo>
                <a:cubicBezTo>
                  <a:pt x="11136" y="14598"/>
                  <a:pt x="11479" y="16502"/>
                  <a:pt x="11534" y="16705"/>
                </a:cubicBezTo>
                <a:cubicBezTo>
                  <a:pt x="11702" y="17322"/>
                  <a:pt x="11974" y="17629"/>
                  <a:pt x="12352" y="17629"/>
                </a:cubicBezTo>
                <a:cubicBezTo>
                  <a:pt x="12762" y="17629"/>
                  <a:pt x="13045" y="17282"/>
                  <a:pt x="13212" y="16571"/>
                </a:cubicBezTo>
                <a:cubicBezTo>
                  <a:pt x="13324" y="16095"/>
                  <a:pt x="14808" y="7515"/>
                  <a:pt x="14808" y="7342"/>
                </a:cubicBezTo>
                <a:cubicBezTo>
                  <a:pt x="14808" y="7296"/>
                  <a:pt x="14680" y="7259"/>
                  <a:pt x="14525" y="7259"/>
                </a:cubicBezTo>
                <a:lnTo>
                  <a:pt x="14242" y="7259"/>
                </a:lnTo>
                <a:close/>
              </a:path>
            </a:pathLst>
          </a:custGeom>
          <a:ln w="12700">
            <a:miter lim="400000"/>
          </a:ln>
        </p:spPr>
      </p:pic>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0" name="Shape 110"/>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b="0" i="0">
                <a:latin typeface="Montserrat Thin" charset="0"/>
                <a:ea typeface="Montserrat Thin" charset="0"/>
                <a:cs typeface="Montserrat Thin" charset="0"/>
                <a:sym typeface="Helvetica Neue UltraLight"/>
              </a:defRPr>
            </a:lvl1pPr>
          </a:lstStyle>
          <a:p>
            <a:pPr lvl="0"/>
            <a:r>
              <a:rPr lang="en-US"/>
              <a:t>Edit Master text styles</a:t>
            </a:r>
          </a:p>
        </p:txBody>
      </p:sp>
      <p:sp>
        <p:nvSpPr>
          <p:cNvPr id="111" name="Shape 111"/>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en-US"/>
              <a:t>Edit Master text styles</a:t>
            </a:r>
          </a:p>
        </p:txBody>
      </p:sp>
      <p:pic>
        <p:nvPicPr>
          <p:cNvPr id="11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1" name="Shape 121"/>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n-US"/>
              <a:t>Click icon to add picture</a:t>
            </a:r>
            <a:endParaRPr/>
          </a:p>
        </p:txBody>
      </p:sp>
      <p:sp>
        <p:nvSpPr>
          <p:cNvPr id="122" name="Shape 122"/>
          <p:cNvSpPr>
            <a:spLocks noGrp="1"/>
          </p:cNvSpPr>
          <p:nvPr>
            <p:ph type="pic" sz="quarter" idx="14"/>
          </p:nvPr>
        </p:nvSpPr>
        <p:spPr>
          <a:xfrm>
            <a:off x="563824" y="12679761"/>
            <a:ext cx="2477082" cy="818563"/>
          </a:xfrm>
          <a:prstGeom prst="rect">
            <a:avLst/>
          </a:prstGeom>
        </p:spPr>
        <p:txBody>
          <a:bodyPr lIns="91439" tIns="45719" rIns="91439" bIns="45719" anchor="t">
            <a:noAutofit/>
          </a:bodyPr>
          <a:lstStyle/>
          <a:p>
            <a:r>
              <a:rPr lang="en-US"/>
              <a:t>Click icon to add picture</a:t>
            </a:r>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1">
    <p:spTree>
      <p:nvGrpSpPr>
        <p:cNvPr id="1" name=""/>
        <p:cNvGrpSpPr/>
        <p:nvPr/>
      </p:nvGrpSpPr>
      <p:grpSpPr>
        <a:xfrm>
          <a:off x="0" y="0"/>
          <a:ext cx="0" cy="0"/>
          <a:chOff x="0" y="0"/>
          <a:chExt cx="0" cy="0"/>
        </a:xfrm>
      </p:grpSpPr>
      <p:pic>
        <p:nvPicPr>
          <p:cNvPr id="13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131" name="back-design-transparent.png"/>
          <p:cNvPicPr>
            <a:picLocks/>
          </p:cNvPicPr>
          <p:nvPr/>
        </p:nvPicPr>
        <p:blipFill>
          <a:blip r:embed="rId3">
            <a:extLst/>
          </a:blip>
          <a:srcRect b="69181"/>
          <a:stretch>
            <a:fillRect/>
          </a:stretch>
        </p:blipFill>
        <p:spPr>
          <a:xfrm flipH="1">
            <a:off x="0" y="1"/>
            <a:ext cx="18916650" cy="2343150"/>
          </a:xfrm>
          <a:prstGeom prst="rect">
            <a:avLst/>
          </a:prstGeom>
          <a:ln w="12700">
            <a:miter lim="400000"/>
          </a:ln>
        </p:spPr>
      </p:pic>
      <p:sp>
        <p:nvSpPr>
          <p:cNvPr id="132" name="Shape 1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2">
    <p:spTree>
      <p:nvGrpSpPr>
        <p:cNvPr id="1" name=""/>
        <p:cNvGrpSpPr/>
        <p:nvPr/>
      </p:nvGrpSpPr>
      <p:grpSpPr>
        <a:xfrm>
          <a:off x="0" y="0"/>
          <a:ext cx="0" cy="0"/>
          <a:chOff x="0" y="0"/>
          <a:chExt cx="0" cy="0"/>
        </a:xfrm>
      </p:grpSpPr>
      <p:pic>
        <p:nvPicPr>
          <p:cNvPr id="13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a:off x="5943600" y="1"/>
            <a:ext cx="18440400" cy="2914650"/>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3">
    <p:spTree>
      <p:nvGrpSpPr>
        <p:cNvPr id="1" name=""/>
        <p:cNvGrpSpPr/>
        <p:nvPr/>
      </p:nvGrpSpPr>
      <p:grpSpPr>
        <a:xfrm>
          <a:off x="0" y="0"/>
          <a:ext cx="0" cy="0"/>
          <a:chOff x="0" y="0"/>
          <a:chExt cx="0" cy="0"/>
        </a:xfrm>
      </p:grpSpPr>
      <p:pic>
        <p:nvPicPr>
          <p:cNvPr id="14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de Example">
    <p:spTree>
      <p:nvGrpSpPr>
        <p:cNvPr id="1" name=""/>
        <p:cNvGrpSpPr/>
        <p:nvPr/>
      </p:nvGrpSpPr>
      <p:grpSpPr>
        <a:xfrm>
          <a:off x="0" y="0"/>
          <a:ext cx="0" cy="0"/>
          <a:chOff x="0" y="0"/>
          <a:chExt cx="0" cy="0"/>
        </a:xfrm>
      </p:grpSpPr>
      <p:pic>
        <p:nvPicPr>
          <p:cNvPr id="15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59" name="Shape 159"/>
          <p:cNvSpPr>
            <a:spLocks noGrp="1"/>
          </p:cNvSpPr>
          <p:nvPr>
            <p:ph type="body" idx="13"/>
          </p:nvPr>
        </p:nvSpPr>
        <p:spPr>
          <a:xfrm>
            <a:off x="1689100" y="3245865"/>
            <a:ext cx="21005800" cy="8679435"/>
          </a:xfrm>
          <a:prstGeom prst="rect">
            <a:avLst/>
          </a:prstGeom>
        </p:spPr>
        <p:txBody>
          <a:bodyPr/>
          <a:lstStyle/>
          <a:p>
            <a:pPr marL="0" lvl="0"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Edit Master text styles</a:t>
            </a:r>
          </a:p>
          <a:p>
            <a:pPr marL="0" lvl="1"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Second level</a:t>
            </a:r>
          </a:p>
          <a:p>
            <a:pPr marL="0" lvl="2"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Third level</a:t>
            </a:r>
          </a:p>
          <a:p>
            <a:pPr marL="0" lvl="3"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Fourth level</a:t>
            </a:r>
          </a:p>
          <a:p>
            <a:pPr marL="0" lvl="4" indent="0">
              <a:lnSpc>
                <a:spcPct val="10000"/>
              </a:lnSpc>
              <a:buSzTx/>
              <a:buNone/>
              <a:defRPr sz="4500">
                <a:solidFill>
                  <a:srgbClr val="424242"/>
                </a:solidFill>
                <a:latin typeface="Lucida Console"/>
                <a:ea typeface="Lucida Console"/>
                <a:cs typeface="Lucida Console"/>
                <a:sym typeface="Lucida Console"/>
              </a:defRPr>
            </a:pPr>
            <a:r>
              <a:rPr lang="en-US">
                <a:solidFill>
                  <a:schemeClr val="accent2"/>
                </a:solidFill>
              </a:rPr>
              <a:t>Fifth level</a:t>
            </a:r>
            <a:endParaRPr/>
          </a:p>
        </p:txBody>
      </p:sp>
      <p:sp>
        <p:nvSpPr>
          <p:cNvPr id="160" name="Shape 160"/>
          <p:cNvSpPr>
            <a:spLocks noGrp="1"/>
          </p:cNvSpPr>
          <p:nvPr>
            <p:ph type="body" sz="quarter" idx="14"/>
          </p:nvPr>
        </p:nvSpPr>
        <p:spPr>
          <a:xfrm>
            <a:off x="1689100" y="952500"/>
            <a:ext cx="21005800" cy="2286000"/>
          </a:xfrm>
          <a:prstGeom prst="rect">
            <a:avLst/>
          </a:prstGeom>
        </p:spPr>
        <p:txBody>
          <a:bodyPr>
            <a:noAutofit/>
          </a:bodyPr>
          <a:lstStyle>
            <a:lvl1pPr marL="0" indent="0" algn="ctr">
              <a:spcBef>
                <a:spcPts val="0"/>
              </a:spcBef>
              <a:buSzTx/>
              <a:buNone/>
              <a:defRPr sz="8000">
                <a:latin typeface="Venera 700" charset="0"/>
                <a:ea typeface="Venera 700" charset="0"/>
                <a:cs typeface="Venera 700" charset="0"/>
                <a:sym typeface="Helvetica Neue UltraLight"/>
              </a:defRPr>
            </a:lvl1pPr>
          </a:lstStyle>
          <a:p>
            <a:pPr lvl="0"/>
            <a:r>
              <a:rPr lang="en-US"/>
              <a:t>Edit Master text styles</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4" name="Shape 24"/>
          <p:cNvSpPr>
            <a:spLocks noGrp="1"/>
          </p:cNvSpPr>
          <p:nvPr>
            <p:ph type="pic" idx="13"/>
          </p:nvPr>
        </p:nvSpPr>
        <p:spPr>
          <a:xfrm>
            <a:off x="3125968" y="673100"/>
            <a:ext cx="18135601" cy="8737600"/>
          </a:xfrm>
          <a:prstGeom prst="rect">
            <a:avLst/>
          </a:prstGeom>
        </p:spPr>
        <p:txBody>
          <a:bodyPr lIns="91439" tIns="45719" rIns="91439" bIns="45719" anchor="t">
            <a:noAutofit/>
          </a:bodyPr>
          <a:lstStyle/>
          <a:p>
            <a:r>
              <a:rPr lang="en-US"/>
              <a:t>Click icon to add picture</a:t>
            </a:r>
            <a:endParaRPr/>
          </a:p>
        </p:txBody>
      </p:sp>
      <p:sp>
        <p:nvSpPr>
          <p:cNvPr id="25" name="Shape 25"/>
          <p:cNvSpPr>
            <a:spLocks noGrp="1"/>
          </p:cNvSpPr>
          <p:nvPr>
            <p:ph type="title"/>
          </p:nvPr>
        </p:nvSpPr>
        <p:spPr>
          <a:xfrm>
            <a:off x="635000" y="9448800"/>
            <a:ext cx="23114000" cy="2006600"/>
          </a:xfrm>
          <a:prstGeom prst="rect">
            <a:avLst/>
          </a:prstGeom>
        </p:spPr>
        <p:txBody>
          <a:bodyPr anchor="b"/>
          <a:lstStyle/>
          <a:p>
            <a:r>
              <a:rPr lang="en-US"/>
              <a:t>Click to edit Master title style</a:t>
            </a:r>
            <a:endParaRPr/>
          </a:p>
        </p:txBody>
      </p:sp>
      <p:sp>
        <p:nvSpPr>
          <p:cNvPr id="26" name="Shape 26"/>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1778000" y="4533900"/>
            <a:ext cx="20828000" cy="4648200"/>
          </a:xfrm>
          <a:prstGeom prst="rect">
            <a:avLst/>
          </a:prstGeom>
        </p:spPr>
        <p:txBody>
          <a:bodyPr/>
          <a:lstStyle/>
          <a:p>
            <a:r>
              <a:rPr lang="en-US"/>
              <a:t>Click to edit Master title style</a:t>
            </a:r>
            <a:endParaRPr/>
          </a:p>
        </p:txBody>
      </p:sp>
      <p:pic>
        <p:nvPicPr>
          <p:cNvPr id="37"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38" name="back-design-transparent.png"/>
          <p:cNvPicPr>
            <a:picLocks/>
          </p:cNvPicPr>
          <p:nvPr/>
        </p:nvPicPr>
        <p:blipFill>
          <a:blip r:embed="rId3">
            <a:extLst/>
          </a:blip>
          <a:srcRect b="69181"/>
          <a:stretch>
            <a:fillRect/>
          </a:stretch>
        </p:blipFill>
        <p:spPr>
          <a:xfrm>
            <a:off x="5943600" y="1"/>
            <a:ext cx="18440400" cy="2914650"/>
          </a:xfrm>
          <a:prstGeom prst="rect">
            <a:avLst/>
          </a:prstGeom>
          <a:ln w="12700">
            <a:miter lim="400000"/>
          </a:ln>
        </p:spPr>
      </p:pic>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6" name="Shape 46"/>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r>
              <a:rPr lang="en-US"/>
              <a:t>Click icon to add picture</a:t>
            </a:r>
            <a:endParaRPr/>
          </a:p>
        </p:txBody>
      </p:sp>
      <p:sp>
        <p:nvSpPr>
          <p:cNvPr id="47" name="Shape 47"/>
          <p:cNvSpPr>
            <a:spLocks noGrp="1"/>
          </p:cNvSpPr>
          <p:nvPr>
            <p:ph type="title"/>
          </p:nvPr>
        </p:nvSpPr>
        <p:spPr>
          <a:xfrm>
            <a:off x="1651000" y="1104900"/>
            <a:ext cx="10223500" cy="5613400"/>
          </a:xfrm>
          <a:prstGeom prst="rect">
            <a:avLst/>
          </a:prstGeom>
        </p:spPr>
        <p:txBody>
          <a:bodyPr anchor="b"/>
          <a:lstStyle>
            <a:lvl1pPr>
              <a:defRPr sz="8400"/>
            </a:lvl1pPr>
          </a:lstStyle>
          <a:p>
            <a:r>
              <a:rPr lang="en-US"/>
              <a:t>Click to edit Master title style</a:t>
            </a:r>
            <a:endParaRPr/>
          </a:p>
        </p:txBody>
      </p:sp>
      <p:sp>
        <p:nvSpPr>
          <p:cNvPr id="48" name="Shape 48"/>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49"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rPr lang="en-US"/>
              <a:t>Click to edit Master title style</a:t>
            </a:r>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rPr lang="en-US"/>
              <a:t>Click to edit Master title style</a:t>
            </a:r>
            <a:endParaRPr/>
          </a:p>
        </p:txBody>
      </p:sp>
      <p:sp>
        <p:nvSpPr>
          <p:cNvPr id="67" name="Shape 6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68"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7" name="Shape 7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r>
              <a:rPr lang="en-US"/>
              <a:t>Click icon to add picture</a:t>
            </a:r>
            <a:endParaRPr/>
          </a:p>
        </p:txBody>
      </p:sp>
      <p:sp>
        <p:nvSpPr>
          <p:cNvPr id="78" name="Shape 78"/>
          <p:cNvSpPr>
            <a:spLocks noGrp="1"/>
          </p:cNvSpPr>
          <p:nvPr>
            <p:ph type="title"/>
          </p:nvPr>
        </p:nvSpPr>
        <p:spPr>
          <a:prstGeom prst="rect">
            <a:avLst/>
          </a:prstGeom>
        </p:spPr>
        <p:txBody>
          <a:bodyPr/>
          <a:lstStyle/>
          <a:p>
            <a:r>
              <a:rPr lang="en-US"/>
              <a:t>Click to edit Master title style</a:t>
            </a:r>
            <a:endParaRPr/>
          </a:p>
        </p:txBody>
      </p:sp>
      <p:sp>
        <p:nvSpPr>
          <p:cNvPr id="79" name="Shape 7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8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pic>
        <p:nvPicPr>
          <p:cNvPr id="8" name="back-design-transparent.png"/>
          <p:cNvPicPr>
            <a:picLocks/>
          </p:cNvPicPr>
          <p:nvPr userDrawn="1"/>
        </p:nvPicPr>
        <p:blipFill>
          <a:blip r:embed="rId3">
            <a:extLst/>
          </a:blip>
          <a:srcRect b="69181"/>
          <a:stretch>
            <a:fillRect/>
          </a:stretch>
        </p:blipFill>
        <p:spPr>
          <a:xfrm flipH="1">
            <a:off x="0" y="1"/>
            <a:ext cx="18916650" cy="2343150"/>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1689100" y="1778000"/>
            <a:ext cx="21005800" cy="101473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0"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back-design-transparent.png"/>
          <p:cNvPicPr>
            <a:picLocks/>
          </p:cNvPicPr>
          <p:nvPr userDrawn="1"/>
        </p:nvPicPr>
        <p:blipFill>
          <a:blip r:embed="rId3">
            <a:extLst/>
          </a:blip>
          <a:srcRect b="69181"/>
          <a:stretch>
            <a:fillRect/>
          </a:stretch>
        </p:blipFill>
        <p:spPr>
          <a:xfrm rot="10800000" flipH="1">
            <a:off x="9344024" y="10315574"/>
            <a:ext cx="15039975" cy="3400425"/>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9" name="Shape 99"/>
          <p:cNvSpPr>
            <a:spLocks noGrp="1"/>
          </p:cNvSpPr>
          <p:nvPr>
            <p:ph type="pic" sz="quarter" idx="13"/>
          </p:nvPr>
        </p:nvSpPr>
        <p:spPr>
          <a:xfrm>
            <a:off x="15760700" y="7048500"/>
            <a:ext cx="7404101" cy="5549900"/>
          </a:xfrm>
          <a:prstGeom prst="rect">
            <a:avLst/>
          </a:prstGeom>
        </p:spPr>
        <p:txBody>
          <a:bodyPr lIns="91439" tIns="45719" rIns="91439" bIns="45719" anchor="t">
            <a:noAutofit/>
          </a:bodyPr>
          <a:lstStyle/>
          <a:p>
            <a:r>
              <a:rPr lang="en-US"/>
              <a:t>Click icon to add picture</a:t>
            </a:r>
            <a:endParaRPr/>
          </a:p>
        </p:txBody>
      </p:sp>
      <p:sp>
        <p:nvSpPr>
          <p:cNvPr id="100" name="Shape 100"/>
          <p:cNvSpPr>
            <a:spLocks noGrp="1"/>
          </p:cNvSpPr>
          <p:nvPr>
            <p:ph type="pic" sz="quarter" idx="14"/>
          </p:nvPr>
        </p:nvSpPr>
        <p:spPr>
          <a:xfrm>
            <a:off x="15760700" y="1130300"/>
            <a:ext cx="7404101" cy="5549900"/>
          </a:xfrm>
          <a:prstGeom prst="rect">
            <a:avLst/>
          </a:prstGeom>
        </p:spPr>
        <p:txBody>
          <a:bodyPr lIns="91439" tIns="45719" rIns="91439" bIns="45719" anchor="t">
            <a:noAutofit/>
          </a:bodyPr>
          <a:lstStyle/>
          <a:p>
            <a:r>
              <a:rPr lang="en-US"/>
              <a:t>Click icon to add picture</a:t>
            </a:r>
            <a:endParaRPr/>
          </a:p>
        </p:txBody>
      </p:sp>
      <p:sp>
        <p:nvSpPr>
          <p:cNvPr id="101" name="Shape 101"/>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r>
              <a:rPr lang="en-US"/>
              <a:t>Click icon to add picture</a:t>
            </a:r>
            <a:endParaRPr/>
          </a:p>
        </p:txBody>
      </p:sp>
      <p:pic>
        <p:nvPicPr>
          <p:cNvPr id="102" name="dev6 logo_colour.png"/>
          <p:cNvPicPr>
            <a:picLocks noChangeAspect="1"/>
          </p:cNvPicPr>
          <p:nvPr/>
        </p:nvPicPr>
        <p:blipFill>
          <a:blip r:embed="rId2">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pic>
        <p:nvPicPr>
          <p:cNvPr id="3" name="dev6 logo_colour.png"/>
          <p:cNvPicPr>
            <a:picLocks noChangeAspect="1"/>
          </p:cNvPicPr>
          <p:nvPr/>
        </p:nvPicPr>
        <p:blipFill>
          <a:blip r:embed="rId17">
            <a:extLst/>
          </a:blip>
          <a:srcRect l="20721" t="30895" r="27284" b="30745"/>
          <a:stretch>
            <a:fillRect/>
          </a:stretch>
        </p:blipFill>
        <p:spPr>
          <a:xfrm>
            <a:off x="563824" y="12679761"/>
            <a:ext cx="2476971" cy="818523"/>
          </a:xfrm>
          <a:custGeom>
            <a:avLst/>
            <a:gdLst/>
            <a:ahLst/>
            <a:cxnLst>
              <a:cxn ang="0">
                <a:pos x="wd2" y="hd2"/>
              </a:cxn>
              <a:cxn ang="5400000">
                <a:pos x="wd2" y="hd2"/>
              </a:cxn>
              <a:cxn ang="10800000">
                <a:pos x="wd2" y="hd2"/>
              </a:cxn>
              <a:cxn ang="16200000">
                <a:pos x="wd2" y="hd2"/>
              </a:cxn>
            </a:cxnLst>
            <a:rect l="0" t="0" r="r" b="b"/>
            <a:pathLst>
              <a:path w="21572" h="21558" extrusionOk="0">
                <a:moveTo>
                  <a:pt x="17517" y="0"/>
                </a:moveTo>
                <a:lnTo>
                  <a:pt x="16711" y="4756"/>
                </a:lnTo>
                <a:cubicBezTo>
                  <a:pt x="15656" y="10985"/>
                  <a:pt x="15582" y="11570"/>
                  <a:pt x="15585" y="13766"/>
                </a:cubicBezTo>
                <a:cubicBezTo>
                  <a:pt x="15586" y="15120"/>
                  <a:pt x="15641" y="15897"/>
                  <a:pt x="15820" y="17028"/>
                </a:cubicBezTo>
                <a:cubicBezTo>
                  <a:pt x="16187" y="19351"/>
                  <a:pt x="17010" y="21050"/>
                  <a:pt x="17959" y="21460"/>
                </a:cubicBezTo>
                <a:cubicBezTo>
                  <a:pt x="18284" y="21600"/>
                  <a:pt x="18748" y="21591"/>
                  <a:pt x="19079" y="21428"/>
                </a:cubicBezTo>
                <a:cubicBezTo>
                  <a:pt x="20438" y="20760"/>
                  <a:pt x="21339" y="18157"/>
                  <a:pt x="21543" y="14331"/>
                </a:cubicBezTo>
                <a:cubicBezTo>
                  <a:pt x="21600" y="13271"/>
                  <a:pt x="21569" y="11558"/>
                  <a:pt x="21474" y="10631"/>
                </a:cubicBezTo>
                <a:cubicBezTo>
                  <a:pt x="21223" y="8173"/>
                  <a:pt x="20645" y="6523"/>
                  <a:pt x="19826" y="5906"/>
                </a:cubicBezTo>
                <a:cubicBezTo>
                  <a:pt x="19507" y="5665"/>
                  <a:pt x="18916" y="5660"/>
                  <a:pt x="18623" y="5895"/>
                </a:cubicBezTo>
                <a:cubicBezTo>
                  <a:pt x="18367" y="6101"/>
                  <a:pt x="18309" y="6014"/>
                  <a:pt x="18426" y="5592"/>
                </a:cubicBezTo>
                <a:cubicBezTo>
                  <a:pt x="18590" y="4998"/>
                  <a:pt x="18889" y="3511"/>
                  <a:pt x="19190" y="1777"/>
                </a:cubicBezTo>
                <a:lnTo>
                  <a:pt x="19497" y="0"/>
                </a:lnTo>
                <a:lnTo>
                  <a:pt x="18505" y="0"/>
                </a:lnTo>
                <a:lnTo>
                  <a:pt x="17517" y="0"/>
                </a:lnTo>
                <a:close/>
                <a:moveTo>
                  <a:pt x="14987" y="7286"/>
                </a:moveTo>
                <a:lnTo>
                  <a:pt x="14676" y="7317"/>
                </a:lnTo>
                <a:lnTo>
                  <a:pt x="14361" y="7348"/>
                </a:lnTo>
                <a:lnTo>
                  <a:pt x="13660" y="11456"/>
                </a:lnTo>
                <a:cubicBezTo>
                  <a:pt x="13259" y="13792"/>
                  <a:pt x="12905" y="15727"/>
                  <a:pt x="12840" y="15941"/>
                </a:cubicBezTo>
                <a:cubicBezTo>
                  <a:pt x="12651" y="16563"/>
                  <a:pt x="12286" y="16591"/>
                  <a:pt x="12101" y="15993"/>
                </a:cubicBezTo>
                <a:cubicBezTo>
                  <a:pt x="12060" y="15862"/>
                  <a:pt x="11701" y="13862"/>
                  <a:pt x="11302" y="11550"/>
                </a:cubicBezTo>
                <a:lnTo>
                  <a:pt x="10576" y="7348"/>
                </a:lnTo>
                <a:lnTo>
                  <a:pt x="8592" y="7317"/>
                </a:lnTo>
                <a:cubicBezTo>
                  <a:pt x="6433" y="7288"/>
                  <a:pt x="6274" y="7326"/>
                  <a:pt x="5900" y="7861"/>
                </a:cubicBezTo>
                <a:cubicBezTo>
                  <a:pt x="5375" y="8611"/>
                  <a:pt x="5132" y="10359"/>
                  <a:pt x="5178" y="13003"/>
                </a:cubicBezTo>
                <a:cubicBezTo>
                  <a:pt x="5199" y="14225"/>
                  <a:pt x="5248" y="14892"/>
                  <a:pt x="5368" y="15617"/>
                </a:cubicBezTo>
                <a:cubicBezTo>
                  <a:pt x="5524" y="16558"/>
                  <a:pt x="5773" y="17141"/>
                  <a:pt x="6201" y="17540"/>
                </a:cubicBezTo>
                <a:cubicBezTo>
                  <a:pt x="6385" y="17712"/>
                  <a:pt x="6549" y="17728"/>
                  <a:pt x="8001" y="17728"/>
                </a:cubicBezTo>
                <a:lnTo>
                  <a:pt x="9595" y="17728"/>
                </a:lnTo>
                <a:lnTo>
                  <a:pt x="9688" y="16986"/>
                </a:lnTo>
                <a:lnTo>
                  <a:pt x="9778" y="16244"/>
                </a:lnTo>
                <a:lnTo>
                  <a:pt x="8109" y="16212"/>
                </a:lnTo>
                <a:lnTo>
                  <a:pt x="6439" y="16181"/>
                </a:lnTo>
                <a:lnTo>
                  <a:pt x="6259" y="15941"/>
                </a:lnTo>
                <a:cubicBezTo>
                  <a:pt x="6158" y="15802"/>
                  <a:pt x="6026" y="15509"/>
                  <a:pt x="5959" y="15272"/>
                </a:cubicBezTo>
                <a:cubicBezTo>
                  <a:pt x="5837" y="14840"/>
                  <a:pt x="5729" y="13946"/>
                  <a:pt x="5748" y="13536"/>
                </a:cubicBezTo>
                <a:lnTo>
                  <a:pt x="5758" y="13306"/>
                </a:lnTo>
                <a:lnTo>
                  <a:pt x="7639" y="13254"/>
                </a:lnTo>
                <a:lnTo>
                  <a:pt x="9519" y="13202"/>
                </a:lnTo>
                <a:lnTo>
                  <a:pt x="9602" y="12596"/>
                </a:lnTo>
                <a:cubicBezTo>
                  <a:pt x="9647" y="12261"/>
                  <a:pt x="9685" y="11952"/>
                  <a:pt x="9685" y="11906"/>
                </a:cubicBezTo>
                <a:cubicBezTo>
                  <a:pt x="9685" y="11859"/>
                  <a:pt x="8801" y="11805"/>
                  <a:pt x="7721" y="11791"/>
                </a:cubicBezTo>
                <a:lnTo>
                  <a:pt x="5758" y="11759"/>
                </a:lnTo>
                <a:lnTo>
                  <a:pt x="5748" y="11529"/>
                </a:lnTo>
                <a:cubicBezTo>
                  <a:pt x="5742" y="11402"/>
                  <a:pt x="5762" y="11039"/>
                  <a:pt x="5793" y="10714"/>
                </a:cubicBezTo>
                <a:cubicBezTo>
                  <a:pt x="5836" y="10265"/>
                  <a:pt x="5886" y="10012"/>
                  <a:pt x="6007" y="9658"/>
                </a:cubicBezTo>
                <a:cubicBezTo>
                  <a:pt x="6290" y="8829"/>
                  <a:pt x="6266" y="8833"/>
                  <a:pt x="8378" y="8833"/>
                </a:cubicBezTo>
                <a:lnTo>
                  <a:pt x="10220" y="8833"/>
                </a:lnTo>
                <a:lnTo>
                  <a:pt x="10825" y="12397"/>
                </a:lnTo>
                <a:cubicBezTo>
                  <a:pt x="11158" y="14356"/>
                  <a:pt x="11486" y="16226"/>
                  <a:pt x="11555" y="16547"/>
                </a:cubicBezTo>
                <a:cubicBezTo>
                  <a:pt x="11680" y="17133"/>
                  <a:pt x="11831" y="17481"/>
                  <a:pt x="12059" y="17738"/>
                </a:cubicBezTo>
                <a:cubicBezTo>
                  <a:pt x="12140" y="17830"/>
                  <a:pt x="12298" y="17873"/>
                  <a:pt x="12522" y="17853"/>
                </a:cubicBezTo>
                <a:cubicBezTo>
                  <a:pt x="12823" y="17827"/>
                  <a:pt x="12881" y="17785"/>
                  <a:pt x="13041" y="17519"/>
                </a:cubicBezTo>
                <a:cubicBezTo>
                  <a:pt x="13140" y="17354"/>
                  <a:pt x="13271" y="17046"/>
                  <a:pt x="13328" y="16829"/>
                </a:cubicBezTo>
                <a:cubicBezTo>
                  <a:pt x="13385" y="16612"/>
                  <a:pt x="13620" y="15312"/>
                  <a:pt x="13853" y="13944"/>
                </a:cubicBezTo>
                <a:cubicBezTo>
                  <a:pt x="14086" y="12576"/>
                  <a:pt x="14435" y="10523"/>
                  <a:pt x="14631" y="9376"/>
                </a:cubicBezTo>
                <a:lnTo>
                  <a:pt x="14987" y="7286"/>
                </a:lnTo>
                <a:close/>
                <a:moveTo>
                  <a:pt x="0" y="7296"/>
                </a:moveTo>
                <a:lnTo>
                  <a:pt x="0" y="12543"/>
                </a:lnTo>
                <a:lnTo>
                  <a:pt x="0" y="17791"/>
                </a:lnTo>
                <a:lnTo>
                  <a:pt x="1759" y="17749"/>
                </a:lnTo>
                <a:cubicBezTo>
                  <a:pt x="3348" y="17716"/>
                  <a:pt x="3536" y="17698"/>
                  <a:pt x="3705" y="17529"/>
                </a:cubicBezTo>
                <a:cubicBezTo>
                  <a:pt x="4444" y="16791"/>
                  <a:pt x="4723" y="15380"/>
                  <a:pt x="4721" y="12428"/>
                </a:cubicBezTo>
                <a:cubicBezTo>
                  <a:pt x="4720" y="10072"/>
                  <a:pt x="4481" y="8565"/>
                  <a:pt x="3996" y="7871"/>
                </a:cubicBezTo>
                <a:cubicBezTo>
                  <a:pt x="3627" y="7344"/>
                  <a:pt x="3439" y="7296"/>
                  <a:pt x="1645" y="7296"/>
                </a:cubicBezTo>
                <a:lnTo>
                  <a:pt x="0" y="7296"/>
                </a:lnTo>
                <a:close/>
                <a:moveTo>
                  <a:pt x="1918" y="8864"/>
                </a:moveTo>
                <a:cubicBezTo>
                  <a:pt x="2774" y="8846"/>
                  <a:pt x="3307" y="8876"/>
                  <a:pt x="3422" y="8948"/>
                </a:cubicBezTo>
                <a:cubicBezTo>
                  <a:pt x="3691" y="9116"/>
                  <a:pt x="3902" y="9589"/>
                  <a:pt x="4023" y="10307"/>
                </a:cubicBezTo>
                <a:cubicBezTo>
                  <a:pt x="4116" y="10855"/>
                  <a:pt x="4128" y="11023"/>
                  <a:pt x="4141" y="12167"/>
                </a:cubicBezTo>
                <a:cubicBezTo>
                  <a:pt x="4149" y="12897"/>
                  <a:pt x="4136" y="13660"/>
                  <a:pt x="4113" y="13996"/>
                </a:cubicBezTo>
                <a:cubicBezTo>
                  <a:pt x="4031" y="15195"/>
                  <a:pt x="3767" y="15914"/>
                  <a:pt x="3328" y="16129"/>
                </a:cubicBezTo>
                <a:cubicBezTo>
                  <a:pt x="2996" y="16292"/>
                  <a:pt x="612" y="16274"/>
                  <a:pt x="591" y="16108"/>
                </a:cubicBezTo>
                <a:cubicBezTo>
                  <a:pt x="582" y="16037"/>
                  <a:pt x="579" y="14378"/>
                  <a:pt x="584" y="12428"/>
                </a:cubicBezTo>
                <a:lnTo>
                  <a:pt x="594" y="8885"/>
                </a:lnTo>
                <a:lnTo>
                  <a:pt x="1918" y="8864"/>
                </a:lnTo>
                <a:close/>
                <a:moveTo>
                  <a:pt x="18606" y="9596"/>
                </a:moveTo>
                <a:cubicBezTo>
                  <a:pt x="18944" y="9603"/>
                  <a:pt x="19276" y="9999"/>
                  <a:pt x="19501" y="10735"/>
                </a:cubicBezTo>
                <a:cubicBezTo>
                  <a:pt x="19732" y="11494"/>
                  <a:pt x="19791" y="12000"/>
                  <a:pt x="19791" y="13150"/>
                </a:cubicBezTo>
                <a:cubicBezTo>
                  <a:pt x="19791" y="14008"/>
                  <a:pt x="19780" y="14208"/>
                  <a:pt x="19694" y="14770"/>
                </a:cubicBezTo>
                <a:cubicBezTo>
                  <a:pt x="19579" y="15524"/>
                  <a:pt x="19311" y="16346"/>
                  <a:pt x="19072" y="16672"/>
                </a:cubicBezTo>
                <a:cubicBezTo>
                  <a:pt x="18835" y="16996"/>
                  <a:pt x="18298" y="17035"/>
                  <a:pt x="18056" y="16745"/>
                </a:cubicBezTo>
                <a:cubicBezTo>
                  <a:pt x="17802" y="16442"/>
                  <a:pt x="17589" y="15827"/>
                  <a:pt x="17458" y="15021"/>
                </a:cubicBezTo>
                <a:cubicBezTo>
                  <a:pt x="17357" y="14399"/>
                  <a:pt x="17347" y="14251"/>
                  <a:pt x="17347" y="13411"/>
                </a:cubicBezTo>
                <a:cubicBezTo>
                  <a:pt x="17347" y="12611"/>
                  <a:pt x="17359" y="12396"/>
                  <a:pt x="17441" y="11864"/>
                </a:cubicBezTo>
                <a:cubicBezTo>
                  <a:pt x="17554" y="11130"/>
                  <a:pt x="17794" y="10350"/>
                  <a:pt x="18011" y="10014"/>
                </a:cubicBezTo>
                <a:cubicBezTo>
                  <a:pt x="18196" y="9727"/>
                  <a:pt x="18403" y="9592"/>
                  <a:pt x="18606" y="9596"/>
                </a:cubicBezTo>
                <a:close/>
              </a:path>
            </a:pathLst>
          </a:custGeom>
          <a:ln w="12700">
            <a:miter lim="400000"/>
          </a:ln>
        </p:spPr>
      </p:pic>
      <p:pic>
        <p:nvPicPr>
          <p:cNvPr id="4" name="back-design-transparent.png"/>
          <p:cNvPicPr>
            <a:picLocks/>
          </p:cNvPicPr>
          <p:nvPr/>
        </p:nvPicPr>
        <p:blipFill>
          <a:blip r:embed="rId18">
            <a:extLst/>
          </a:blip>
          <a:srcRect b="69181"/>
          <a:stretch>
            <a:fillRect/>
          </a:stretch>
        </p:blipFill>
        <p:spPr>
          <a:xfrm rot="10800000" flipH="1">
            <a:off x="9344024" y="10315574"/>
            <a:ext cx="15039975" cy="3400425"/>
          </a:xfrm>
          <a:prstGeom prst="rect">
            <a:avLst/>
          </a:prstGeom>
          <a:ln w="12700">
            <a:miter lim="400000"/>
          </a:ln>
        </p:spPr>
      </p:pic>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p:txStyles>
    <p:titleStyle>
      <a:lvl1pPr marL="0" marR="0" indent="0" algn="ctr" defTabSz="8255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Venera 700" charset="0"/>
          <a:ea typeface="Venera 700" charset="0"/>
          <a:cs typeface="Venera 700" charset="0"/>
          <a:sym typeface="Helvetica Neue UltraLight"/>
        </a:defRPr>
      </a:lvl1pPr>
      <a:lvl2pPr marL="0" marR="0" indent="228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2pPr>
      <a:lvl3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3pPr>
      <a:lvl4pPr marL="0" marR="0" indent="685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4pPr>
      <a:lvl5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5pPr>
      <a:lvl6pPr marL="0" marR="0" indent="11430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6pPr>
      <a:lvl7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7pPr>
      <a:lvl8pPr marL="0" marR="0" indent="1600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8pPr>
      <a:lvl9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UltraLight"/>
        </a:defRPr>
      </a:lvl9pPr>
    </p:titleStyle>
    <p:body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lectronjs.org/doc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s://coursetro.com/courses/22/Creating-Desktop-Apps-with-Electron-Tutorial" TargetMode="External"/><Relationship Id="rId4" Type="http://schemas.openxmlformats.org/officeDocument/2006/relationships/hyperlink" Target="https://github.com/electron-userlan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subTitle" sz="quarter" idx="1"/>
          </p:nvPr>
        </p:nvSpPr>
        <p:spPr>
          <a:xfrm>
            <a:off x="10327341" y="8241535"/>
            <a:ext cx="13644283" cy="920394"/>
          </a:xfrm>
          <a:prstGeom prst="rect">
            <a:avLst/>
          </a:prstGeom>
        </p:spPr>
        <p:txBody>
          <a:bodyPr>
            <a:noAutofit/>
          </a:bodyPr>
          <a:lstStyle/>
          <a:p>
            <a:r>
              <a:rPr lang="en-CA" sz="5400" dirty="0">
                <a:latin typeface="Venera 700" pitchFamily="2" charset="0"/>
              </a:rPr>
              <a:t>ELECTRON BOOTCAMP</a:t>
            </a:r>
          </a:p>
        </p:txBody>
      </p:sp>
      <p:pic>
        <p:nvPicPr>
          <p:cNvPr id="5" name="Picture 4">
            <a:extLst>
              <a:ext uri="{FF2B5EF4-FFF2-40B4-BE49-F238E27FC236}">
                <a16:creationId xmlns:a16="http://schemas.microsoft.com/office/drawing/2014/main" id="{A9C7C7B4-EEEB-4E41-82E7-F9AB01274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0763" y="3184437"/>
            <a:ext cx="4280343" cy="4680375"/>
          </a:xfrm>
          <a:prstGeom prst="rect">
            <a:avLst/>
          </a:prstGeom>
        </p:spPr>
      </p:pic>
      <p:sp>
        <p:nvSpPr>
          <p:cNvPr id="6" name="TextBox 5">
            <a:extLst>
              <a:ext uri="{FF2B5EF4-FFF2-40B4-BE49-F238E27FC236}">
                <a16:creationId xmlns:a16="http://schemas.microsoft.com/office/drawing/2014/main" id="{4A394586-D3DA-CE41-902F-37EFBBE255FD}"/>
              </a:ext>
            </a:extLst>
          </p:cNvPr>
          <p:cNvSpPr txBox="1"/>
          <p:nvPr/>
        </p:nvSpPr>
        <p:spPr>
          <a:xfrm>
            <a:off x="12541623" y="9143999"/>
            <a:ext cx="921571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Montserrat" pitchFamily="2" charset="77"/>
                <a:sym typeface="Helvetica Neue Thin"/>
              </a:rPr>
              <a:t>Learning Electron with DEV6</a:t>
            </a:r>
          </a:p>
        </p:txBody>
      </p:sp>
      <p:pic>
        <p:nvPicPr>
          <p:cNvPr id="2" name="Screen Recording">
            <a:hlinkClick r:id="" action="ppaction://media"/>
            <a:extLst>
              <a:ext uri="{FF2B5EF4-FFF2-40B4-BE49-F238E27FC236}">
                <a16:creationId xmlns:a16="http://schemas.microsoft.com/office/drawing/2014/main" id="{B33FBD9C-847E-1844-A1B9-A8A16E0B20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88" y="4763"/>
            <a:ext cx="23841075" cy="13716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APPS BUILT ON ELECTRON</a:t>
            </a:r>
            <a:endParaRPr dirty="0"/>
          </a:p>
        </p:txBody>
      </p:sp>
      <p:pic>
        <p:nvPicPr>
          <p:cNvPr id="9" name="Picture 8">
            <a:extLst>
              <a:ext uri="{FF2B5EF4-FFF2-40B4-BE49-F238E27FC236}">
                <a16:creationId xmlns:a16="http://schemas.microsoft.com/office/drawing/2014/main" id="{8B785CCA-9562-D449-9286-BEDEA350444D}"/>
              </a:ext>
            </a:extLst>
          </p:cNvPr>
          <p:cNvPicPr>
            <a:picLocks noChangeAspect="1"/>
          </p:cNvPicPr>
          <p:nvPr/>
        </p:nvPicPr>
        <p:blipFill>
          <a:blip r:embed="rId3"/>
          <a:stretch>
            <a:fillRect/>
          </a:stretch>
        </p:blipFill>
        <p:spPr>
          <a:xfrm>
            <a:off x="9773968" y="3770848"/>
            <a:ext cx="2016577" cy="2016577"/>
          </a:xfrm>
          <a:prstGeom prst="rect">
            <a:avLst/>
          </a:prstGeom>
        </p:spPr>
      </p:pic>
      <p:pic>
        <p:nvPicPr>
          <p:cNvPr id="10" name="Picture 9">
            <a:extLst>
              <a:ext uri="{FF2B5EF4-FFF2-40B4-BE49-F238E27FC236}">
                <a16:creationId xmlns:a16="http://schemas.microsoft.com/office/drawing/2014/main" id="{CD70CEC7-940B-9041-967F-61F1D6518FAA}"/>
              </a:ext>
            </a:extLst>
          </p:cNvPr>
          <p:cNvPicPr>
            <a:picLocks noChangeAspect="1"/>
          </p:cNvPicPr>
          <p:nvPr/>
        </p:nvPicPr>
        <p:blipFill>
          <a:blip r:embed="rId4"/>
          <a:stretch>
            <a:fillRect/>
          </a:stretch>
        </p:blipFill>
        <p:spPr>
          <a:xfrm>
            <a:off x="4619504" y="3747831"/>
            <a:ext cx="1930486" cy="1930486"/>
          </a:xfrm>
          <a:prstGeom prst="rect">
            <a:avLst/>
          </a:prstGeom>
        </p:spPr>
      </p:pic>
      <p:pic>
        <p:nvPicPr>
          <p:cNvPr id="11" name="Picture 10">
            <a:extLst>
              <a:ext uri="{FF2B5EF4-FFF2-40B4-BE49-F238E27FC236}">
                <a16:creationId xmlns:a16="http://schemas.microsoft.com/office/drawing/2014/main" id="{48036600-1B1A-254B-9190-52A57EAC2EBC}"/>
              </a:ext>
            </a:extLst>
          </p:cNvPr>
          <p:cNvPicPr>
            <a:picLocks noChangeAspect="1"/>
          </p:cNvPicPr>
          <p:nvPr/>
        </p:nvPicPr>
        <p:blipFill>
          <a:blip r:embed="rId5"/>
          <a:stretch>
            <a:fillRect/>
          </a:stretch>
        </p:blipFill>
        <p:spPr>
          <a:xfrm>
            <a:off x="12165130" y="3735377"/>
            <a:ext cx="2167603" cy="2167603"/>
          </a:xfrm>
          <a:prstGeom prst="rect">
            <a:avLst/>
          </a:prstGeom>
        </p:spPr>
      </p:pic>
      <p:pic>
        <p:nvPicPr>
          <p:cNvPr id="12" name="Picture 11">
            <a:extLst>
              <a:ext uri="{FF2B5EF4-FFF2-40B4-BE49-F238E27FC236}">
                <a16:creationId xmlns:a16="http://schemas.microsoft.com/office/drawing/2014/main" id="{D51BB9A0-220A-2F4C-9A51-84D8D6C13B5E}"/>
              </a:ext>
            </a:extLst>
          </p:cNvPr>
          <p:cNvPicPr>
            <a:picLocks noChangeAspect="1"/>
          </p:cNvPicPr>
          <p:nvPr/>
        </p:nvPicPr>
        <p:blipFill>
          <a:blip r:embed="rId6"/>
          <a:stretch>
            <a:fillRect/>
          </a:stretch>
        </p:blipFill>
        <p:spPr>
          <a:xfrm>
            <a:off x="7271217" y="3731003"/>
            <a:ext cx="2124419" cy="2124419"/>
          </a:xfrm>
          <a:prstGeom prst="rect">
            <a:avLst/>
          </a:prstGeom>
        </p:spPr>
      </p:pic>
      <p:pic>
        <p:nvPicPr>
          <p:cNvPr id="13" name="Picture 12">
            <a:extLst>
              <a:ext uri="{FF2B5EF4-FFF2-40B4-BE49-F238E27FC236}">
                <a16:creationId xmlns:a16="http://schemas.microsoft.com/office/drawing/2014/main" id="{6AE72651-0013-8E46-9FC9-EE43099E8DF4}"/>
              </a:ext>
            </a:extLst>
          </p:cNvPr>
          <p:cNvPicPr>
            <a:picLocks noChangeAspect="1"/>
          </p:cNvPicPr>
          <p:nvPr/>
        </p:nvPicPr>
        <p:blipFill>
          <a:blip r:embed="rId7"/>
          <a:stretch>
            <a:fillRect/>
          </a:stretch>
        </p:blipFill>
        <p:spPr>
          <a:xfrm>
            <a:off x="4619504" y="6340061"/>
            <a:ext cx="1853044" cy="1853044"/>
          </a:xfrm>
          <a:prstGeom prst="rect">
            <a:avLst/>
          </a:prstGeom>
        </p:spPr>
      </p:pic>
      <p:pic>
        <p:nvPicPr>
          <p:cNvPr id="14" name="Picture 13">
            <a:extLst>
              <a:ext uri="{FF2B5EF4-FFF2-40B4-BE49-F238E27FC236}">
                <a16:creationId xmlns:a16="http://schemas.microsoft.com/office/drawing/2014/main" id="{698F6F7C-66E5-4D49-8C2D-5B4F9BE4C859}"/>
              </a:ext>
            </a:extLst>
          </p:cNvPr>
          <p:cNvPicPr>
            <a:picLocks noChangeAspect="1"/>
          </p:cNvPicPr>
          <p:nvPr/>
        </p:nvPicPr>
        <p:blipFill>
          <a:blip r:embed="rId8"/>
          <a:stretch>
            <a:fillRect/>
          </a:stretch>
        </p:blipFill>
        <p:spPr>
          <a:xfrm>
            <a:off x="2004250" y="6057680"/>
            <a:ext cx="2094948" cy="2149833"/>
          </a:xfrm>
          <a:prstGeom prst="rect">
            <a:avLst/>
          </a:prstGeom>
        </p:spPr>
      </p:pic>
      <p:pic>
        <p:nvPicPr>
          <p:cNvPr id="15" name="Picture 14">
            <a:extLst>
              <a:ext uri="{FF2B5EF4-FFF2-40B4-BE49-F238E27FC236}">
                <a16:creationId xmlns:a16="http://schemas.microsoft.com/office/drawing/2014/main" id="{5DDB5EE1-4F01-F948-B841-0B87177AE65E}"/>
              </a:ext>
            </a:extLst>
          </p:cNvPr>
          <p:cNvPicPr>
            <a:picLocks noChangeAspect="1"/>
          </p:cNvPicPr>
          <p:nvPr/>
        </p:nvPicPr>
        <p:blipFill>
          <a:blip r:embed="rId9"/>
          <a:stretch>
            <a:fillRect/>
          </a:stretch>
        </p:blipFill>
        <p:spPr>
          <a:xfrm>
            <a:off x="14963147" y="3833913"/>
            <a:ext cx="1966976" cy="1966976"/>
          </a:xfrm>
          <a:prstGeom prst="rect">
            <a:avLst/>
          </a:prstGeom>
        </p:spPr>
      </p:pic>
      <p:pic>
        <p:nvPicPr>
          <p:cNvPr id="16" name="Picture 15">
            <a:extLst>
              <a:ext uri="{FF2B5EF4-FFF2-40B4-BE49-F238E27FC236}">
                <a16:creationId xmlns:a16="http://schemas.microsoft.com/office/drawing/2014/main" id="{F891A319-C160-9E46-B5D5-C29585856CDC}"/>
              </a:ext>
            </a:extLst>
          </p:cNvPr>
          <p:cNvPicPr>
            <a:picLocks noChangeAspect="1"/>
          </p:cNvPicPr>
          <p:nvPr/>
        </p:nvPicPr>
        <p:blipFill>
          <a:blip r:embed="rId10"/>
          <a:stretch>
            <a:fillRect/>
          </a:stretch>
        </p:blipFill>
        <p:spPr>
          <a:xfrm>
            <a:off x="7349938" y="8854849"/>
            <a:ext cx="1966976" cy="1966976"/>
          </a:xfrm>
          <a:prstGeom prst="rect">
            <a:avLst/>
          </a:prstGeom>
        </p:spPr>
      </p:pic>
      <p:pic>
        <p:nvPicPr>
          <p:cNvPr id="17" name="Picture 16">
            <a:extLst>
              <a:ext uri="{FF2B5EF4-FFF2-40B4-BE49-F238E27FC236}">
                <a16:creationId xmlns:a16="http://schemas.microsoft.com/office/drawing/2014/main" id="{848E891A-EF37-E441-826F-CA4F3601D5F0}"/>
              </a:ext>
            </a:extLst>
          </p:cNvPr>
          <p:cNvPicPr>
            <a:picLocks noChangeAspect="1"/>
          </p:cNvPicPr>
          <p:nvPr/>
        </p:nvPicPr>
        <p:blipFill>
          <a:blip r:embed="rId11"/>
          <a:stretch>
            <a:fillRect/>
          </a:stretch>
        </p:blipFill>
        <p:spPr>
          <a:xfrm>
            <a:off x="12611161" y="6433559"/>
            <a:ext cx="1966976" cy="1966976"/>
          </a:xfrm>
          <a:prstGeom prst="rect">
            <a:avLst/>
          </a:prstGeom>
        </p:spPr>
      </p:pic>
      <p:pic>
        <p:nvPicPr>
          <p:cNvPr id="18" name="Picture 17">
            <a:extLst>
              <a:ext uri="{FF2B5EF4-FFF2-40B4-BE49-F238E27FC236}">
                <a16:creationId xmlns:a16="http://schemas.microsoft.com/office/drawing/2014/main" id="{8A78A43D-E5DF-864A-A15F-5D58AC3E0BAF}"/>
              </a:ext>
            </a:extLst>
          </p:cNvPr>
          <p:cNvPicPr>
            <a:picLocks noChangeAspect="1"/>
          </p:cNvPicPr>
          <p:nvPr/>
        </p:nvPicPr>
        <p:blipFill>
          <a:blip r:embed="rId12"/>
          <a:stretch>
            <a:fillRect/>
          </a:stretch>
        </p:blipFill>
        <p:spPr>
          <a:xfrm>
            <a:off x="7230924" y="6252078"/>
            <a:ext cx="1966976" cy="1966976"/>
          </a:xfrm>
          <a:prstGeom prst="rect">
            <a:avLst/>
          </a:prstGeom>
        </p:spPr>
      </p:pic>
      <p:pic>
        <p:nvPicPr>
          <p:cNvPr id="19" name="Picture 18">
            <a:extLst>
              <a:ext uri="{FF2B5EF4-FFF2-40B4-BE49-F238E27FC236}">
                <a16:creationId xmlns:a16="http://schemas.microsoft.com/office/drawing/2014/main" id="{DBFB65A6-1482-CD4A-B22D-1F2F874A504A}"/>
              </a:ext>
            </a:extLst>
          </p:cNvPr>
          <p:cNvPicPr>
            <a:picLocks noChangeAspect="1"/>
          </p:cNvPicPr>
          <p:nvPr/>
        </p:nvPicPr>
        <p:blipFill>
          <a:blip r:embed="rId13"/>
          <a:stretch>
            <a:fillRect/>
          </a:stretch>
        </p:blipFill>
        <p:spPr>
          <a:xfrm>
            <a:off x="9837025" y="6340061"/>
            <a:ext cx="1966976" cy="1966976"/>
          </a:xfrm>
          <a:prstGeom prst="rect">
            <a:avLst/>
          </a:prstGeom>
        </p:spPr>
      </p:pic>
      <p:pic>
        <p:nvPicPr>
          <p:cNvPr id="20" name="Picture 19">
            <a:extLst>
              <a:ext uri="{FF2B5EF4-FFF2-40B4-BE49-F238E27FC236}">
                <a16:creationId xmlns:a16="http://schemas.microsoft.com/office/drawing/2014/main" id="{B47FC82A-351C-BC4D-B102-8F9849969C55}"/>
              </a:ext>
            </a:extLst>
          </p:cNvPr>
          <p:cNvPicPr>
            <a:picLocks noChangeAspect="1"/>
          </p:cNvPicPr>
          <p:nvPr/>
        </p:nvPicPr>
        <p:blipFill>
          <a:blip r:embed="rId14"/>
          <a:stretch>
            <a:fillRect/>
          </a:stretch>
        </p:blipFill>
        <p:spPr>
          <a:xfrm>
            <a:off x="4505572" y="8913851"/>
            <a:ext cx="1966976" cy="1966976"/>
          </a:xfrm>
          <a:prstGeom prst="rect">
            <a:avLst/>
          </a:prstGeom>
        </p:spPr>
      </p:pic>
      <p:pic>
        <p:nvPicPr>
          <p:cNvPr id="21" name="Picture 20">
            <a:extLst>
              <a:ext uri="{FF2B5EF4-FFF2-40B4-BE49-F238E27FC236}">
                <a16:creationId xmlns:a16="http://schemas.microsoft.com/office/drawing/2014/main" id="{C833B101-8DA7-954A-9FD7-C425236905A9}"/>
              </a:ext>
            </a:extLst>
          </p:cNvPr>
          <p:cNvPicPr>
            <a:picLocks noChangeAspect="1"/>
          </p:cNvPicPr>
          <p:nvPr/>
        </p:nvPicPr>
        <p:blipFill>
          <a:blip r:embed="rId15"/>
          <a:stretch>
            <a:fillRect/>
          </a:stretch>
        </p:blipFill>
        <p:spPr>
          <a:xfrm>
            <a:off x="18248757" y="6433559"/>
            <a:ext cx="1966976" cy="1966976"/>
          </a:xfrm>
          <a:prstGeom prst="rect">
            <a:avLst/>
          </a:prstGeom>
        </p:spPr>
      </p:pic>
      <p:pic>
        <p:nvPicPr>
          <p:cNvPr id="22" name="Picture 21">
            <a:extLst>
              <a:ext uri="{FF2B5EF4-FFF2-40B4-BE49-F238E27FC236}">
                <a16:creationId xmlns:a16="http://schemas.microsoft.com/office/drawing/2014/main" id="{CEC867D9-C476-3B4C-8334-6FC39A8FDF26}"/>
              </a:ext>
            </a:extLst>
          </p:cNvPr>
          <p:cNvPicPr>
            <a:picLocks noChangeAspect="1"/>
          </p:cNvPicPr>
          <p:nvPr/>
        </p:nvPicPr>
        <p:blipFill>
          <a:blip r:embed="rId16"/>
          <a:stretch>
            <a:fillRect/>
          </a:stretch>
        </p:blipFill>
        <p:spPr>
          <a:xfrm>
            <a:off x="9773968" y="8957697"/>
            <a:ext cx="1761279" cy="1761279"/>
          </a:xfrm>
          <a:prstGeom prst="rect">
            <a:avLst/>
          </a:prstGeom>
        </p:spPr>
      </p:pic>
      <p:pic>
        <p:nvPicPr>
          <p:cNvPr id="23" name="Picture 22">
            <a:extLst>
              <a:ext uri="{FF2B5EF4-FFF2-40B4-BE49-F238E27FC236}">
                <a16:creationId xmlns:a16="http://schemas.microsoft.com/office/drawing/2014/main" id="{4EAB7BA3-27D7-0B47-9D65-E6CD8D81CB5C}"/>
              </a:ext>
            </a:extLst>
          </p:cNvPr>
          <p:cNvPicPr>
            <a:picLocks noChangeAspect="1"/>
          </p:cNvPicPr>
          <p:nvPr/>
        </p:nvPicPr>
        <p:blipFill>
          <a:blip r:embed="rId17"/>
          <a:stretch>
            <a:fillRect/>
          </a:stretch>
        </p:blipFill>
        <p:spPr>
          <a:xfrm>
            <a:off x="15429959" y="6436055"/>
            <a:ext cx="1966976" cy="1966976"/>
          </a:xfrm>
          <a:prstGeom prst="rect">
            <a:avLst/>
          </a:prstGeom>
        </p:spPr>
      </p:pic>
      <p:pic>
        <p:nvPicPr>
          <p:cNvPr id="5" name="Picture 4">
            <a:extLst>
              <a:ext uri="{FF2B5EF4-FFF2-40B4-BE49-F238E27FC236}">
                <a16:creationId xmlns:a16="http://schemas.microsoft.com/office/drawing/2014/main" id="{C46F7562-91B2-C64D-BD00-20DFB20F14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601133" y="8834793"/>
            <a:ext cx="1987032" cy="1987032"/>
          </a:xfrm>
          <a:prstGeom prst="rect">
            <a:avLst/>
          </a:prstGeom>
        </p:spPr>
      </p:pic>
      <p:pic>
        <p:nvPicPr>
          <p:cNvPr id="24" name="Picture 23">
            <a:extLst>
              <a:ext uri="{FF2B5EF4-FFF2-40B4-BE49-F238E27FC236}">
                <a16:creationId xmlns:a16="http://schemas.microsoft.com/office/drawing/2014/main" id="{E8FAC71D-30E5-C440-B5EB-BD2A5CD7F2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388533" y="8775790"/>
            <a:ext cx="2105037" cy="2105037"/>
          </a:xfrm>
          <a:prstGeom prst="rect">
            <a:avLst/>
          </a:prstGeom>
        </p:spPr>
      </p:pic>
    </p:spTree>
    <p:extLst>
      <p:ext uri="{BB962C8B-B14F-4D97-AF65-F5344CB8AC3E}">
        <p14:creationId xmlns:p14="http://schemas.microsoft.com/office/powerpoint/2010/main" val="42444274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lang="en-CA" dirty="0"/>
              <a:t>installation</a:t>
            </a:r>
            <a:endParaRPr dirty="0"/>
          </a:p>
        </p:txBody>
      </p:sp>
      <p:sp>
        <p:nvSpPr>
          <p:cNvPr id="3" name="Text Placeholder 2">
            <a:extLst>
              <a:ext uri="{FF2B5EF4-FFF2-40B4-BE49-F238E27FC236}">
                <a16:creationId xmlns:a16="http://schemas.microsoft.com/office/drawing/2014/main" id="{86106C92-7873-644D-94D7-162E3F7DC31F}"/>
              </a:ext>
            </a:extLst>
          </p:cNvPr>
          <p:cNvSpPr>
            <a:spLocks noGrp="1"/>
          </p:cNvSpPr>
          <p:nvPr>
            <p:ph type="body" idx="1"/>
          </p:nvPr>
        </p:nvSpPr>
        <p:spPr/>
        <p:txBody>
          <a:bodyPr/>
          <a:lstStyle/>
          <a:p>
            <a:r>
              <a:rPr lang="en-CA" sz="5400" dirty="0">
                <a:latin typeface="Montserrat" pitchFamily="2" charset="77"/>
              </a:rPr>
              <a:t>Install Electron as a development dependency</a:t>
            </a:r>
          </a:p>
          <a:p>
            <a:pPr marL="1270000" lvl="2" indent="0">
              <a:buNone/>
            </a:pPr>
            <a:r>
              <a:rPr lang="en-CA" sz="4000" dirty="0">
                <a:latin typeface="Courier" pitchFamily="2" charset="0"/>
              </a:rPr>
              <a:t>npm install electron –-save-dev</a:t>
            </a:r>
          </a:p>
          <a:p>
            <a:r>
              <a:rPr lang="en-US" dirty="0"/>
              <a:t>Global installation</a:t>
            </a:r>
          </a:p>
          <a:p>
            <a:pPr marL="1270000" lvl="2" indent="0">
              <a:buNone/>
            </a:pPr>
            <a:r>
              <a:rPr lang="en-CA" sz="4000" dirty="0">
                <a:latin typeface="Courier" pitchFamily="2" charset="0"/>
              </a:rPr>
              <a:t>npm install electron -g</a:t>
            </a:r>
          </a:p>
          <a:p>
            <a:pPr lvl="1"/>
            <a:endParaRPr lang="en-US" dirty="0"/>
          </a:p>
        </p:txBody>
      </p:sp>
    </p:spTree>
    <p:extLst>
      <p:ext uri="{BB962C8B-B14F-4D97-AF65-F5344CB8AC3E}">
        <p14:creationId xmlns:p14="http://schemas.microsoft.com/office/powerpoint/2010/main" val="8059251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79125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Environment Setup</a:t>
            </a:r>
          </a:p>
        </p:txBody>
      </p:sp>
    </p:spTree>
    <p:extLst>
      <p:ext uri="{BB962C8B-B14F-4D97-AF65-F5344CB8AC3E}">
        <p14:creationId xmlns:p14="http://schemas.microsoft.com/office/powerpoint/2010/main" val="288232346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fontScale="90000"/>
          </a:bodyPr>
          <a:lstStyle/>
          <a:p>
            <a:r>
              <a:rPr lang="en-CA" sz="8000" dirty="0"/>
              <a:t>Module 2: </a:t>
            </a:r>
            <a:br>
              <a:rPr lang="en-CA" sz="8000" dirty="0"/>
            </a:br>
            <a:r>
              <a:rPr lang="en-CA" sz="8000" dirty="0"/>
              <a:t>understanding electron application architecture</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72110904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495097" y="952500"/>
            <a:ext cx="21005800" cy="1581150"/>
          </a:xfrm>
          <a:prstGeom prst="rect">
            <a:avLst/>
          </a:prstGeom>
        </p:spPr>
        <p:txBody>
          <a:bodyPr/>
          <a:lstStyle/>
          <a:p>
            <a:r>
              <a:rPr lang="en-CA"/>
              <a:t>architecture</a:t>
            </a:r>
            <a:endParaRPr lang="en-CA" dirty="0"/>
          </a:p>
        </p:txBody>
      </p:sp>
      <p:graphicFrame>
        <p:nvGraphicFramePr>
          <p:cNvPr id="5" name="Diagram 4">
            <a:extLst>
              <a:ext uri="{FF2B5EF4-FFF2-40B4-BE49-F238E27FC236}">
                <a16:creationId xmlns:a16="http://schemas.microsoft.com/office/drawing/2014/main" id="{E7CB7AC5-63BF-2E40-A91B-DEF50BDD7B02}"/>
              </a:ext>
            </a:extLst>
          </p:cNvPr>
          <p:cNvGraphicFramePr/>
          <p:nvPr>
            <p:extLst>
              <p:ext uri="{D42A27DB-BD31-4B8C-83A1-F6EECF244321}">
                <p14:modId xmlns:p14="http://schemas.microsoft.com/office/powerpoint/2010/main" val="3853688877"/>
              </p:ext>
            </p:extLst>
          </p:nvPr>
        </p:nvGraphicFramePr>
        <p:xfrm>
          <a:off x="803564" y="952500"/>
          <a:ext cx="22638327" cy="1201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94613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Electron under the hood</a:t>
            </a:r>
          </a:p>
        </p:txBody>
      </p:sp>
      <p:sp>
        <p:nvSpPr>
          <p:cNvPr id="2" name="Rectangle 1">
            <a:extLst>
              <a:ext uri="{FF2B5EF4-FFF2-40B4-BE49-F238E27FC236}">
                <a16:creationId xmlns:a16="http://schemas.microsoft.com/office/drawing/2014/main" id="{61DAD518-DAE3-C644-A713-44E817E2B580}"/>
              </a:ext>
            </a:extLst>
          </p:cNvPr>
          <p:cNvSpPr>
            <a:spLocks/>
          </p:cNvSpPr>
          <p:nvPr/>
        </p:nvSpPr>
        <p:spPr>
          <a:xfrm>
            <a:off x="5600844" y="4040819"/>
            <a:ext cx="10080000" cy="1440000"/>
          </a:xfrm>
          <a:prstGeom prst="rect">
            <a:avLst/>
          </a:prstGeom>
          <a:solidFill>
            <a:srgbClr val="0070C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Main</a:t>
            </a:r>
            <a:r>
              <a:rPr kumimoji="0" lang="en-US" sz="3200"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 </a:t>
            </a: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Process</a:t>
            </a:r>
          </a:p>
        </p:txBody>
      </p:sp>
      <p:sp>
        <p:nvSpPr>
          <p:cNvPr id="7" name="Rectangle 6">
            <a:extLst>
              <a:ext uri="{FF2B5EF4-FFF2-40B4-BE49-F238E27FC236}">
                <a16:creationId xmlns:a16="http://schemas.microsoft.com/office/drawing/2014/main" id="{7B903D4E-3A15-AD43-8E57-49EA8CA596B1}"/>
              </a:ext>
            </a:extLst>
          </p:cNvPr>
          <p:cNvSpPr/>
          <p:nvPr/>
        </p:nvSpPr>
        <p:spPr>
          <a:xfrm>
            <a:off x="737419"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8" name="Rectangle 7">
            <a:extLst>
              <a:ext uri="{FF2B5EF4-FFF2-40B4-BE49-F238E27FC236}">
                <a16:creationId xmlns:a16="http://schemas.microsoft.com/office/drawing/2014/main" id="{A85C59BC-45E9-F34C-9961-9500D422815D}"/>
              </a:ext>
            </a:extLst>
          </p:cNvPr>
          <p:cNvSpPr/>
          <p:nvPr/>
        </p:nvSpPr>
        <p:spPr>
          <a:xfrm>
            <a:off x="7733071" y="9256365"/>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9" name="Rectangle 8">
            <a:extLst>
              <a:ext uri="{FF2B5EF4-FFF2-40B4-BE49-F238E27FC236}">
                <a16:creationId xmlns:a16="http://schemas.microsoft.com/office/drawing/2014/main" id="{5E23CBE8-A2B8-8244-A884-67E8CE361BE2}"/>
              </a:ext>
            </a:extLst>
          </p:cNvPr>
          <p:cNvSpPr/>
          <p:nvPr/>
        </p:nvSpPr>
        <p:spPr>
          <a:xfrm>
            <a:off x="14728725" y="9262954"/>
            <a:ext cx="6480000" cy="1440000"/>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ontserrat" pitchFamily="2" charset="77"/>
                <a:ea typeface="Helvetica Light"/>
                <a:cs typeface="Helvetica Light"/>
                <a:sym typeface="Helvetica Light"/>
              </a:rPr>
              <a:t>Renderer Process</a:t>
            </a:r>
          </a:p>
        </p:txBody>
      </p:sp>
      <p:sp>
        <p:nvSpPr>
          <p:cNvPr id="11" name="Down Arrow 10">
            <a:extLst>
              <a:ext uri="{FF2B5EF4-FFF2-40B4-BE49-F238E27FC236}">
                <a16:creationId xmlns:a16="http://schemas.microsoft.com/office/drawing/2014/main" id="{35D6B9C7-1C57-8F40-9803-0AFBBC60097B}"/>
              </a:ext>
            </a:extLst>
          </p:cNvPr>
          <p:cNvSpPr/>
          <p:nvPr/>
        </p:nvSpPr>
        <p:spPr>
          <a:xfrm flipH="1">
            <a:off x="10058399" y="6036834"/>
            <a:ext cx="1125415" cy="2389239"/>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Down Arrow 17">
            <a:extLst>
              <a:ext uri="{FF2B5EF4-FFF2-40B4-BE49-F238E27FC236}">
                <a16:creationId xmlns:a16="http://schemas.microsoft.com/office/drawing/2014/main" id="{415DB669-1406-504B-A678-0BDED2BA03A6}"/>
              </a:ext>
            </a:extLst>
          </p:cNvPr>
          <p:cNvSpPr/>
          <p:nvPr/>
        </p:nvSpPr>
        <p:spPr>
          <a:xfrm rot="2585678" flipH="1">
            <a:off x="5512302" y="5773453"/>
            <a:ext cx="1200802" cy="291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337223AE-D099-FC4D-9904-E7A047963ACA}"/>
              </a:ext>
            </a:extLst>
          </p:cNvPr>
          <p:cNvSpPr/>
          <p:nvPr/>
        </p:nvSpPr>
        <p:spPr>
          <a:xfrm rot="18788508" flipH="1">
            <a:off x="14401361" y="5788906"/>
            <a:ext cx="1065109" cy="2736000"/>
          </a:xfrm>
          <a:prstGeom prst="downArrow">
            <a:avLst/>
          </a:prstGeom>
          <a:solidFill>
            <a:schemeClr val="accent1">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31875055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634030"/>
            <a:ext cx="1152496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Converting Existing JavaScript WebApp into Electron Desktop App</a:t>
            </a:r>
          </a:p>
        </p:txBody>
      </p:sp>
    </p:spTree>
    <p:extLst>
      <p:ext uri="{BB962C8B-B14F-4D97-AF65-F5344CB8AC3E}">
        <p14:creationId xmlns:p14="http://schemas.microsoft.com/office/powerpoint/2010/main" val="355295180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3: </a:t>
            </a:r>
            <a:br>
              <a:rPr lang="en-CA" sz="8000" dirty="0"/>
            </a:br>
            <a:r>
              <a:rPr lang="en-CA" sz="8000" dirty="0"/>
              <a:t>electron features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419143370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SUPPORTS THREE PLATFORMS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Code once, distribute everywhere.</a:t>
            </a:r>
          </a:p>
          <a:p>
            <a:r>
              <a:rPr lang="en-US" dirty="0"/>
              <a:t>Reusability</a:t>
            </a:r>
          </a:p>
          <a:p>
            <a:pPr marL="0" indent="0">
              <a:buNone/>
            </a:pPr>
            <a:endParaRPr lang="en-US" dirty="0"/>
          </a:p>
        </p:txBody>
      </p:sp>
      <p:pic>
        <p:nvPicPr>
          <p:cNvPr id="5" name="Content Placeholder 6">
            <a:extLst>
              <a:ext uri="{FF2B5EF4-FFF2-40B4-BE49-F238E27FC236}">
                <a16:creationId xmlns:a16="http://schemas.microsoft.com/office/drawing/2014/main" id="{01D0766F-4DCF-6345-9893-11D4A23597E4}"/>
              </a:ext>
            </a:extLst>
          </p:cNvPr>
          <p:cNvPicPr>
            <a:picLocks noChangeAspect="1"/>
          </p:cNvPicPr>
          <p:nvPr/>
        </p:nvPicPr>
        <p:blipFill>
          <a:blip r:embed="rId3"/>
          <a:stretch>
            <a:fillRect/>
          </a:stretch>
        </p:blipFill>
        <p:spPr>
          <a:xfrm>
            <a:off x="18486586" y="3238500"/>
            <a:ext cx="3251200" cy="3251200"/>
          </a:xfrm>
          <a:prstGeom prst="rect">
            <a:avLst/>
          </a:prstGeom>
          <a:ln w="12700">
            <a:miter lim="400000"/>
          </a:ln>
          <a:extLst>
            <a:ext uri="{C572A759-6A51-4108-AA02-DFA0A04FC94B}">
              <ma14:wrappingTextBoxFlag xmlns:ma14="http://schemas.microsoft.com/office/mac/drawingml/2011/main" xmlns="" val="1"/>
            </a:ext>
          </a:extLst>
        </p:spPr>
      </p:pic>
      <p:pic>
        <p:nvPicPr>
          <p:cNvPr id="6" name="Picture 5">
            <a:extLst>
              <a:ext uri="{FF2B5EF4-FFF2-40B4-BE49-F238E27FC236}">
                <a16:creationId xmlns:a16="http://schemas.microsoft.com/office/drawing/2014/main" id="{1E39F8F5-89FD-854B-B87D-BE299B314435}"/>
              </a:ext>
            </a:extLst>
          </p:cNvPr>
          <p:cNvPicPr>
            <a:picLocks noChangeAspect="1"/>
          </p:cNvPicPr>
          <p:nvPr/>
        </p:nvPicPr>
        <p:blipFill>
          <a:blip r:embed="rId4"/>
          <a:stretch>
            <a:fillRect/>
          </a:stretch>
        </p:blipFill>
        <p:spPr>
          <a:xfrm>
            <a:off x="18486586" y="7842250"/>
            <a:ext cx="3251200" cy="3251200"/>
          </a:xfrm>
          <a:prstGeom prst="rect">
            <a:avLst/>
          </a:prstGeom>
        </p:spPr>
      </p:pic>
      <p:pic>
        <p:nvPicPr>
          <p:cNvPr id="7" name="Picture 6">
            <a:extLst>
              <a:ext uri="{FF2B5EF4-FFF2-40B4-BE49-F238E27FC236}">
                <a16:creationId xmlns:a16="http://schemas.microsoft.com/office/drawing/2014/main" id="{99706FD4-048A-9248-9149-06B3B80E787A}"/>
              </a:ext>
            </a:extLst>
          </p:cNvPr>
          <p:cNvPicPr>
            <a:picLocks noChangeAspect="1"/>
          </p:cNvPicPr>
          <p:nvPr/>
        </p:nvPicPr>
        <p:blipFill>
          <a:blip r:embed="rId5"/>
          <a:stretch>
            <a:fillRect/>
          </a:stretch>
        </p:blipFill>
        <p:spPr>
          <a:xfrm>
            <a:off x="15235386" y="5699298"/>
            <a:ext cx="3251200" cy="3251200"/>
          </a:xfrm>
          <a:prstGeom prst="rect">
            <a:avLst/>
          </a:prstGeom>
        </p:spPr>
      </p:pic>
    </p:spTree>
    <p:extLst>
      <p:ext uri="{BB962C8B-B14F-4D97-AF65-F5344CB8AC3E}">
        <p14:creationId xmlns:p14="http://schemas.microsoft.com/office/powerpoint/2010/main" val="33193609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Code and app management</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p:txBody>
          <a:bodyPr/>
          <a:lstStyle/>
          <a:p>
            <a:r>
              <a:rPr lang="en-US" dirty="0"/>
              <a:t>Single requirement document</a:t>
            </a:r>
          </a:p>
          <a:p>
            <a:r>
              <a:rPr lang="en-US" dirty="0"/>
              <a:t>Single team</a:t>
            </a:r>
          </a:p>
          <a:p>
            <a:r>
              <a:rPr lang="en-US" dirty="0"/>
              <a:t>Single code base</a:t>
            </a:r>
          </a:p>
          <a:p>
            <a:r>
              <a:rPr lang="en-US" dirty="0"/>
              <a:t>Cost and time</a:t>
            </a:r>
          </a:p>
          <a:p>
            <a:endParaRPr lang="en-US" dirty="0"/>
          </a:p>
        </p:txBody>
      </p:sp>
    </p:spTree>
    <p:extLst>
      <p:ext uri="{BB962C8B-B14F-4D97-AF65-F5344CB8AC3E}">
        <p14:creationId xmlns:p14="http://schemas.microsoft.com/office/powerpoint/2010/main" val="377578511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normAutofit/>
          </a:bodyPr>
          <a:lstStyle/>
          <a:p>
            <a:r>
              <a:rPr dirty="0"/>
              <a:t>Course Objectives </a:t>
            </a:r>
          </a:p>
        </p:txBody>
      </p:sp>
      <p:sp>
        <p:nvSpPr>
          <p:cNvPr id="178" name="Shape 178"/>
          <p:cNvSpPr>
            <a:spLocks noGrp="1"/>
          </p:cNvSpPr>
          <p:nvPr>
            <p:ph type="body" idx="1"/>
          </p:nvPr>
        </p:nvSpPr>
        <p:spPr>
          <a:xfrm>
            <a:off x="1689100" y="2521323"/>
            <a:ext cx="21005800" cy="9207500"/>
          </a:xfrm>
          <a:prstGeom prst="rect">
            <a:avLst/>
          </a:prstGeom>
        </p:spPr>
        <p:txBody>
          <a:bodyPr/>
          <a:lstStyle>
            <a:lvl1pPr marL="0" indent="0" algn="ctr">
              <a:buSzTx/>
              <a:buNone/>
            </a:lvl1pPr>
          </a:lstStyle>
          <a:p>
            <a:r>
              <a:rPr dirty="0"/>
              <a:t>DEV6’s </a:t>
            </a:r>
            <a:r>
              <a:rPr lang="en-CA" dirty="0"/>
              <a:t>Electron Bootcamp </a:t>
            </a:r>
            <a:r>
              <a:rPr dirty="0"/>
              <a:t>Course teaches developers how to use </a:t>
            </a:r>
            <a:r>
              <a:rPr lang="en-CA" dirty="0"/>
              <a:t>Electron</a:t>
            </a:r>
            <a:r>
              <a:rPr dirty="0"/>
              <a:t> to create modern </a:t>
            </a:r>
            <a:r>
              <a:rPr lang="en-CA" dirty="0"/>
              <a:t>desktop</a:t>
            </a:r>
            <a:r>
              <a:rPr dirty="0"/>
              <a:t> applications</a:t>
            </a:r>
            <a:r>
              <a:rPr lang="en-CA" dirty="0"/>
              <a:t>.</a:t>
            </a:r>
            <a:endParaRPr dirty="0"/>
          </a:p>
        </p:txBody>
      </p:sp>
    </p:spTree>
    <p:extLst>
      <p:ext uri="{BB962C8B-B14F-4D97-AF65-F5344CB8AC3E}">
        <p14:creationId xmlns:p14="http://schemas.microsoft.com/office/powerpoint/2010/main" val="131153969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Low-level/hardware accessibility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Keyboard Shortcuts</a:t>
            </a:r>
          </a:p>
          <a:p>
            <a:r>
              <a:rPr lang="en-US" dirty="0"/>
              <a:t>Low-level accessibility to hardware and operations system components</a:t>
            </a:r>
          </a:p>
        </p:txBody>
      </p:sp>
      <p:pic>
        <p:nvPicPr>
          <p:cNvPr id="5" name="Picture 4">
            <a:extLst>
              <a:ext uri="{FF2B5EF4-FFF2-40B4-BE49-F238E27FC236}">
                <a16:creationId xmlns:a16="http://schemas.microsoft.com/office/drawing/2014/main" id="{41186CAA-19B8-D649-B58A-099B05D589DF}"/>
              </a:ext>
            </a:extLst>
          </p:cNvPr>
          <p:cNvPicPr>
            <a:picLocks noChangeAspect="1"/>
          </p:cNvPicPr>
          <p:nvPr/>
        </p:nvPicPr>
        <p:blipFill>
          <a:blip r:embed="rId3"/>
          <a:stretch>
            <a:fillRect/>
          </a:stretch>
        </p:blipFill>
        <p:spPr>
          <a:xfrm>
            <a:off x="18281140" y="7087188"/>
            <a:ext cx="3251200" cy="3251200"/>
          </a:xfrm>
          <a:prstGeom prst="rect">
            <a:avLst/>
          </a:prstGeom>
        </p:spPr>
      </p:pic>
      <p:pic>
        <p:nvPicPr>
          <p:cNvPr id="6" name="Picture 5">
            <a:extLst>
              <a:ext uri="{FF2B5EF4-FFF2-40B4-BE49-F238E27FC236}">
                <a16:creationId xmlns:a16="http://schemas.microsoft.com/office/drawing/2014/main" id="{38A5ED65-3A12-6F49-96A8-C3BFD9E468A4}"/>
              </a:ext>
            </a:extLst>
          </p:cNvPr>
          <p:cNvPicPr>
            <a:picLocks noChangeAspect="1"/>
          </p:cNvPicPr>
          <p:nvPr/>
        </p:nvPicPr>
        <p:blipFill>
          <a:blip r:embed="rId4"/>
          <a:stretch>
            <a:fillRect/>
          </a:stretch>
        </p:blipFill>
        <p:spPr>
          <a:xfrm>
            <a:off x="16126607" y="6113967"/>
            <a:ext cx="1607940" cy="1754686"/>
          </a:xfrm>
          <a:prstGeom prst="rect">
            <a:avLst/>
          </a:prstGeom>
        </p:spPr>
      </p:pic>
      <p:pic>
        <p:nvPicPr>
          <p:cNvPr id="7" name="Picture 6">
            <a:extLst>
              <a:ext uri="{FF2B5EF4-FFF2-40B4-BE49-F238E27FC236}">
                <a16:creationId xmlns:a16="http://schemas.microsoft.com/office/drawing/2014/main" id="{BD82DCF6-C9CA-E646-819B-C0BB625B3BE1}"/>
              </a:ext>
            </a:extLst>
          </p:cNvPr>
          <p:cNvPicPr>
            <a:picLocks noChangeAspect="1"/>
          </p:cNvPicPr>
          <p:nvPr/>
        </p:nvPicPr>
        <p:blipFill>
          <a:blip r:embed="rId5"/>
          <a:stretch>
            <a:fillRect/>
          </a:stretch>
        </p:blipFill>
        <p:spPr>
          <a:xfrm>
            <a:off x="18712858" y="4160759"/>
            <a:ext cx="1692700" cy="1953208"/>
          </a:xfrm>
          <a:prstGeom prst="rect">
            <a:avLst/>
          </a:prstGeom>
        </p:spPr>
      </p:pic>
    </p:spTree>
    <p:extLst>
      <p:ext uri="{BB962C8B-B14F-4D97-AF65-F5344CB8AC3E}">
        <p14:creationId xmlns:p14="http://schemas.microsoft.com/office/powerpoint/2010/main" val="32347488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Native menus/notifications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1677276" cy="3996018"/>
          </a:xfrm>
        </p:spPr>
        <p:txBody>
          <a:bodyPr/>
          <a:lstStyle/>
          <a:p>
            <a:r>
              <a:rPr lang="en-US" dirty="0"/>
              <a:t>Native menus</a:t>
            </a:r>
          </a:p>
          <a:p>
            <a:r>
              <a:rPr lang="en-US" dirty="0"/>
              <a:t>Native notifications</a:t>
            </a:r>
          </a:p>
        </p:txBody>
      </p:sp>
      <p:pic>
        <p:nvPicPr>
          <p:cNvPr id="3" name="Picture 2">
            <a:extLst>
              <a:ext uri="{FF2B5EF4-FFF2-40B4-BE49-F238E27FC236}">
                <a16:creationId xmlns:a16="http://schemas.microsoft.com/office/drawing/2014/main" id="{903F2ACE-0522-EF41-8E1A-7D4750526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800" y="4394200"/>
            <a:ext cx="4800600" cy="4800600"/>
          </a:xfrm>
          <a:prstGeom prst="rect">
            <a:avLst/>
          </a:prstGeom>
        </p:spPr>
      </p:pic>
      <p:pic>
        <p:nvPicPr>
          <p:cNvPr id="7" name="Picture 6">
            <a:extLst>
              <a:ext uri="{FF2B5EF4-FFF2-40B4-BE49-F238E27FC236}">
                <a16:creationId xmlns:a16="http://schemas.microsoft.com/office/drawing/2014/main" id="{91BF043C-8310-0D48-B0F2-175CD25E1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329" y="7045704"/>
            <a:ext cx="13431187" cy="4800600"/>
          </a:xfrm>
          <a:prstGeom prst="rect">
            <a:avLst/>
          </a:prstGeom>
        </p:spPr>
      </p:pic>
      <p:sp>
        <p:nvSpPr>
          <p:cNvPr id="9" name="Rectangle 8">
            <a:extLst>
              <a:ext uri="{FF2B5EF4-FFF2-40B4-BE49-F238E27FC236}">
                <a16:creationId xmlns:a16="http://schemas.microsoft.com/office/drawing/2014/main" id="{C36F93EE-B139-2A4B-9874-CA9C4D11C619}"/>
              </a:ext>
            </a:extLst>
          </p:cNvPr>
          <p:cNvSpPr/>
          <p:nvPr/>
        </p:nvSpPr>
        <p:spPr>
          <a:xfrm>
            <a:off x="1948329" y="11846304"/>
            <a:ext cx="4803288" cy="377627"/>
          </a:xfrm>
          <a:prstGeom prst="rect">
            <a:avLst/>
          </a:prstGeom>
        </p:spPr>
        <p:txBody>
          <a:bodyPr wrap="square">
            <a:spAutoFit/>
          </a:bodyPr>
          <a:lstStyle/>
          <a:p>
            <a:r>
              <a:rPr lang="en-US" sz="1800" dirty="0"/>
              <a:t>https://electronjs.org/docs/tutorial/notifications</a:t>
            </a:r>
          </a:p>
        </p:txBody>
      </p:sp>
    </p:spTree>
    <p:extLst>
      <p:ext uri="{BB962C8B-B14F-4D97-AF65-F5344CB8AC3E}">
        <p14:creationId xmlns:p14="http://schemas.microsoft.com/office/powerpoint/2010/main" val="300267486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Crash reporting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2611100" cy="4203700"/>
          </a:xfrm>
        </p:spPr>
        <p:txBody>
          <a:bodyPr/>
          <a:lstStyle/>
          <a:p>
            <a:r>
              <a:rPr lang="en-US" dirty="0"/>
              <a:t>Helps you submit crash reports to a remote server</a:t>
            </a:r>
          </a:p>
        </p:txBody>
      </p:sp>
      <p:pic>
        <p:nvPicPr>
          <p:cNvPr id="3" name="Picture 2">
            <a:extLst>
              <a:ext uri="{FF2B5EF4-FFF2-40B4-BE49-F238E27FC236}">
                <a16:creationId xmlns:a16="http://schemas.microsoft.com/office/drawing/2014/main" id="{ECF78A0B-F00D-3A42-96BE-24F66CC93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200" y="4057650"/>
            <a:ext cx="5689600" cy="5156200"/>
          </a:xfrm>
          <a:prstGeom prst="rect">
            <a:avLst/>
          </a:prstGeom>
        </p:spPr>
      </p:pic>
      <p:pic>
        <p:nvPicPr>
          <p:cNvPr id="6" name="Picture 5">
            <a:extLst>
              <a:ext uri="{FF2B5EF4-FFF2-40B4-BE49-F238E27FC236}">
                <a16:creationId xmlns:a16="http://schemas.microsoft.com/office/drawing/2014/main" id="{32C2FECA-33C4-724F-8788-D76DE5C4E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712" y="6953250"/>
            <a:ext cx="12781086" cy="4521200"/>
          </a:xfrm>
          <a:prstGeom prst="rect">
            <a:avLst/>
          </a:prstGeom>
        </p:spPr>
      </p:pic>
      <p:sp>
        <p:nvSpPr>
          <p:cNvPr id="8" name="Rectangle 7">
            <a:extLst>
              <a:ext uri="{FF2B5EF4-FFF2-40B4-BE49-F238E27FC236}">
                <a16:creationId xmlns:a16="http://schemas.microsoft.com/office/drawing/2014/main" id="{E84FC8A7-FD2B-DB4D-AE15-EED82CA6B1D5}"/>
              </a:ext>
            </a:extLst>
          </p:cNvPr>
          <p:cNvSpPr/>
          <p:nvPr/>
        </p:nvSpPr>
        <p:spPr>
          <a:xfrm>
            <a:off x="2054712" y="11484173"/>
            <a:ext cx="4803288" cy="377627"/>
          </a:xfrm>
          <a:prstGeom prst="rect">
            <a:avLst/>
          </a:prstGeom>
        </p:spPr>
        <p:txBody>
          <a:bodyPr wrap="square">
            <a:spAutoFit/>
          </a:bodyPr>
          <a:lstStyle/>
          <a:p>
            <a:r>
              <a:rPr lang="en-US" sz="1800" dirty="0"/>
              <a:t>https://electronjs.org/docs/api/crash-reporter</a:t>
            </a:r>
          </a:p>
        </p:txBody>
      </p:sp>
      <p:sp>
        <p:nvSpPr>
          <p:cNvPr id="9" name="Rectangle 8">
            <a:extLst>
              <a:ext uri="{FF2B5EF4-FFF2-40B4-BE49-F238E27FC236}">
                <a16:creationId xmlns:a16="http://schemas.microsoft.com/office/drawing/2014/main" id="{A3AF7A1C-B1BD-C147-8CF1-F29FD372F2D1}"/>
              </a:ext>
            </a:extLst>
          </p:cNvPr>
          <p:cNvSpPr/>
          <p:nvPr/>
        </p:nvSpPr>
        <p:spPr>
          <a:xfrm>
            <a:off x="12019517" y="6427113"/>
            <a:ext cx="344966" cy="861774"/>
          </a:xfrm>
          <a:prstGeom prst="rect">
            <a:avLst/>
          </a:prstGeom>
        </p:spPr>
        <p:txBody>
          <a:bodyPr wrap="none">
            <a:spAutoFit/>
          </a:bodyPr>
          <a:lstStyle/>
          <a:p>
            <a:r>
              <a:rPr lang="en-CA" dirty="0">
                <a:latin typeface="Times" pitchFamily="2" charset="0"/>
              </a:rPr>
              <a:t> </a:t>
            </a:r>
            <a:endParaRPr lang="en-US" dirty="0"/>
          </a:p>
        </p:txBody>
      </p:sp>
    </p:spTree>
    <p:extLst>
      <p:ext uri="{BB962C8B-B14F-4D97-AF65-F5344CB8AC3E}">
        <p14:creationId xmlns:p14="http://schemas.microsoft.com/office/powerpoint/2010/main" val="17704073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Debugging and profiling</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Collects tracing data from Chromium’s content module for finding performance blocks and slow operations.</a:t>
            </a:r>
          </a:p>
          <a:p>
            <a:r>
              <a:rPr lang="en-US" dirty="0"/>
              <a:t>Debug Renderer Process</a:t>
            </a:r>
            <a:r>
              <a:rPr lang="en-US" dirty="0">
                <a:sym typeface="Wingdings" pitchFamily="2" charset="2"/>
              </a:rPr>
              <a:t> using Chromium Developer Toolset.</a:t>
            </a:r>
          </a:p>
          <a:p>
            <a:r>
              <a:rPr lang="en-US" dirty="0">
                <a:sym typeface="Wingdings" pitchFamily="2" charset="2"/>
              </a:rPr>
              <a:t>Debug Main Process using Command Line Switches or External Debuggers.</a:t>
            </a:r>
            <a:endParaRPr lang="en-US" dirty="0"/>
          </a:p>
        </p:txBody>
      </p:sp>
      <p:pic>
        <p:nvPicPr>
          <p:cNvPr id="3" name="Picture 2">
            <a:extLst>
              <a:ext uri="{FF2B5EF4-FFF2-40B4-BE49-F238E27FC236}">
                <a16:creationId xmlns:a16="http://schemas.microsoft.com/office/drawing/2014/main" id="{E0C637BE-9514-6A49-B74F-412DC6F30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0" y="3238500"/>
            <a:ext cx="6502400" cy="6502400"/>
          </a:xfrm>
          <a:prstGeom prst="rect">
            <a:avLst/>
          </a:prstGeom>
        </p:spPr>
      </p:pic>
    </p:spTree>
    <p:extLst>
      <p:ext uri="{BB962C8B-B14F-4D97-AF65-F5344CB8AC3E}">
        <p14:creationId xmlns:p14="http://schemas.microsoft.com/office/powerpoint/2010/main" val="296400467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Security and your responsibility</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lstStyle/>
          <a:p>
            <a:r>
              <a:rPr lang="en-US" dirty="0"/>
              <a:t>Data stays locally in system as it is a desktop application.</a:t>
            </a:r>
          </a:p>
          <a:p>
            <a:r>
              <a:rPr lang="en-US" dirty="0"/>
              <a:t>Follow security recommendations by Electron team to ensure your desktop application is safe and protected from  attackers.</a:t>
            </a:r>
          </a:p>
        </p:txBody>
      </p:sp>
      <p:pic>
        <p:nvPicPr>
          <p:cNvPr id="8" name="Picture 7">
            <a:extLst>
              <a:ext uri="{FF2B5EF4-FFF2-40B4-BE49-F238E27FC236}">
                <a16:creationId xmlns:a16="http://schemas.microsoft.com/office/drawing/2014/main" id="{509B413D-60F6-554F-9AD8-CF56D6B1BDF4}"/>
              </a:ext>
            </a:extLst>
          </p:cNvPr>
          <p:cNvPicPr>
            <a:picLocks noChangeAspect="1"/>
          </p:cNvPicPr>
          <p:nvPr/>
        </p:nvPicPr>
        <p:blipFill>
          <a:blip r:embed="rId3"/>
          <a:stretch>
            <a:fillRect/>
          </a:stretch>
        </p:blipFill>
        <p:spPr>
          <a:xfrm>
            <a:off x="18034573" y="5164047"/>
            <a:ext cx="3251200" cy="3251200"/>
          </a:xfrm>
          <a:prstGeom prst="rect">
            <a:avLst/>
          </a:prstGeom>
        </p:spPr>
      </p:pic>
    </p:spTree>
    <p:extLst>
      <p:ext uri="{BB962C8B-B14F-4D97-AF65-F5344CB8AC3E}">
        <p14:creationId xmlns:p14="http://schemas.microsoft.com/office/powerpoint/2010/main" val="251930082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Automatic updates</a:t>
            </a:r>
            <a:endParaRPr dirty="0"/>
          </a:p>
        </p:txBody>
      </p:sp>
      <p:sp>
        <p:nvSpPr>
          <p:cNvPr id="4" name="Text Placeholder 3">
            <a:extLst>
              <a:ext uri="{FF2B5EF4-FFF2-40B4-BE49-F238E27FC236}">
                <a16:creationId xmlns:a16="http://schemas.microsoft.com/office/drawing/2014/main" id="{25D33BCA-19D2-A541-90A6-DABF09F8A12C}"/>
              </a:ext>
            </a:extLst>
          </p:cNvPr>
          <p:cNvSpPr>
            <a:spLocks noGrp="1"/>
          </p:cNvSpPr>
          <p:nvPr>
            <p:ph type="body" idx="1"/>
          </p:nvPr>
        </p:nvSpPr>
        <p:spPr>
          <a:xfrm>
            <a:off x="1689100" y="3238500"/>
            <a:ext cx="13459196" cy="9207500"/>
          </a:xfrm>
        </p:spPr>
        <p:txBody>
          <a:bodyPr>
            <a:normAutofit fontScale="70000" lnSpcReduction="20000"/>
          </a:bodyPr>
          <a:lstStyle/>
          <a:p>
            <a:r>
              <a:rPr lang="en-US" dirty="0"/>
              <a:t>Built-in Squirrel framework and </a:t>
            </a:r>
            <a:r>
              <a:rPr lang="en-US" dirty="0" err="1"/>
              <a:t>autoUpdater</a:t>
            </a:r>
            <a:r>
              <a:rPr lang="en-US" dirty="0"/>
              <a:t> module.</a:t>
            </a:r>
          </a:p>
          <a:p>
            <a:r>
              <a:rPr lang="en-US" dirty="0"/>
              <a:t>Electron apps can self update using free and open source webservice </a:t>
            </a:r>
            <a:r>
              <a:rPr lang="en-US" dirty="0" err="1"/>
              <a:t>update.electronjs.org</a:t>
            </a:r>
            <a:r>
              <a:rPr lang="en-US" dirty="0"/>
              <a:t> maintained by GitHub’s Electron team.</a:t>
            </a:r>
          </a:p>
          <a:p>
            <a:r>
              <a:rPr lang="en-US" dirty="0"/>
              <a:t>Using electron-builder, you can allow updates from any static file host.</a:t>
            </a:r>
          </a:p>
          <a:p>
            <a:r>
              <a:rPr lang="en-US" dirty="0"/>
              <a:t>If GitHub is not being used for publishing releases, then a dedicated update server can be used.  </a:t>
            </a:r>
          </a:p>
          <a:p>
            <a:r>
              <a:rPr lang="en-US" dirty="0"/>
              <a:t>Currently there is no built-in support for auto-updater on Linux. It is recommended to make use of distribution’s package manager to update the app.</a:t>
            </a:r>
          </a:p>
        </p:txBody>
      </p:sp>
      <p:pic>
        <p:nvPicPr>
          <p:cNvPr id="3" name="Picture 2">
            <a:extLst>
              <a:ext uri="{FF2B5EF4-FFF2-40B4-BE49-F238E27FC236}">
                <a16:creationId xmlns:a16="http://schemas.microsoft.com/office/drawing/2014/main" id="{EC8C2911-92F6-DB43-89FB-D959BE69C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400" y="5073649"/>
            <a:ext cx="4546600" cy="3601737"/>
          </a:xfrm>
          <a:prstGeom prst="rect">
            <a:avLst/>
          </a:prstGeom>
        </p:spPr>
      </p:pic>
    </p:spTree>
    <p:extLst>
      <p:ext uri="{BB962C8B-B14F-4D97-AF65-F5344CB8AC3E}">
        <p14:creationId xmlns:p14="http://schemas.microsoft.com/office/powerpoint/2010/main" val="14972098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049528"/>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Electron Development Tools and Features</a:t>
            </a:r>
          </a:p>
        </p:txBody>
      </p:sp>
    </p:spTree>
    <p:extLst>
      <p:ext uri="{BB962C8B-B14F-4D97-AF65-F5344CB8AC3E}">
        <p14:creationId xmlns:p14="http://schemas.microsoft.com/office/powerpoint/2010/main" val="24471375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681149" cy="5572346"/>
          </a:xfrm>
          <a:prstGeom prst="rect">
            <a:avLst/>
          </a:prstGeom>
        </p:spPr>
        <p:txBody>
          <a:bodyPr>
            <a:normAutofit/>
          </a:bodyPr>
          <a:lstStyle/>
          <a:p>
            <a:r>
              <a:rPr lang="en-CA" sz="8000" dirty="0"/>
              <a:t>Module 4: </a:t>
            </a:r>
            <a:br>
              <a:rPr lang="en-CA" sz="8000" dirty="0"/>
            </a:br>
            <a:r>
              <a:rPr lang="en-CA" sz="8000" dirty="0"/>
              <a:t>electron API’S</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175731161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Main process - </a:t>
            </a:r>
            <a:r>
              <a:rPr lang="en-CA" dirty="0" err="1"/>
              <a:t>api</a:t>
            </a:r>
            <a:endParaRPr lang="en-CA" dirty="0"/>
          </a:p>
        </p:txBody>
      </p:sp>
      <p:graphicFrame>
        <p:nvGraphicFramePr>
          <p:cNvPr id="4" name="Text Placeholder 3">
            <a:extLst>
              <a:ext uri="{FF2B5EF4-FFF2-40B4-BE49-F238E27FC236}">
                <a16:creationId xmlns:a16="http://schemas.microsoft.com/office/drawing/2014/main" id="{574D9DCC-A108-EF46-872B-35E51D418617}"/>
              </a:ext>
            </a:extLst>
          </p:cNvPr>
          <p:cNvGraphicFramePr/>
          <p:nvPr>
            <p:extLst>
              <p:ext uri="{D42A27DB-BD31-4B8C-83A1-F6EECF244321}">
                <p14:modId xmlns:p14="http://schemas.microsoft.com/office/powerpoint/2010/main" val="44427938"/>
              </p:ext>
            </p:extLst>
          </p:nvPr>
        </p:nvGraphicFramePr>
        <p:xfrm>
          <a:off x="2001748" y="4770780"/>
          <a:ext cx="20380504" cy="72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76160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app</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Controls application event life cycle.</a:t>
            </a:r>
          </a:p>
          <a:p>
            <a:r>
              <a:rPr lang="en-US" dirty="0"/>
              <a:t>Various events available:</a:t>
            </a:r>
          </a:p>
          <a:p>
            <a:pPr lvl="1"/>
            <a:r>
              <a:rPr lang="en-US" dirty="0"/>
              <a:t>Ready</a:t>
            </a:r>
          </a:p>
          <a:p>
            <a:pPr lvl="1"/>
            <a:r>
              <a:rPr lang="en-US" dirty="0"/>
              <a:t>Window-all-closed</a:t>
            </a:r>
          </a:p>
          <a:p>
            <a:pPr lvl="1"/>
            <a:r>
              <a:rPr lang="en-US" dirty="0"/>
              <a:t>Before-quit</a:t>
            </a:r>
          </a:p>
        </p:txBody>
      </p:sp>
      <p:pic>
        <p:nvPicPr>
          <p:cNvPr id="16" name="Picture 15">
            <a:extLst>
              <a:ext uri="{FF2B5EF4-FFF2-40B4-BE49-F238E27FC236}">
                <a16:creationId xmlns:a16="http://schemas.microsoft.com/office/drawing/2014/main" id="{F8BF880A-AC54-C149-9541-C13B68AC8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164" y="4046220"/>
            <a:ext cx="10999076" cy="3797300"/>
          </a:xfrm>
          <a:prstGeom prst="rect">
            <a:avLst/>
          </a:prstGeom>
        </p:spPr>
      </p:pic>
      <p:sp>
        <p:nvSpPr>
          <p:cNvPr id="18" name="Rectangle 17">
            <a:extLst>
              <a:ext uri="{FF2B5EF4-FFF2-40B4-BE49-F238E27FC236}">
                <a16:creationId xmlns:a16="http://schemas.microsoft.com/office/drawing/2014/main" id="{A27BEC0A-1A70-D946-85B0-2A96424F2E65}"/>
              </a:ext>
            </a:extLst>
          </p:cNvPr>
          <p:cNvSpPr/>
          <p:nvPr/>
        </p:nvSpPr>
        <p:spPr>
          <a:xfrm>
            <a:off x="11436202" y="8009453"/>
            <a:ext cx="3948578" cy="369332"/>
          </a:xfrm>
          <a:prstGeom prst="rect">
            <a:avLst/>
          </a:prstGeom>
        </p:spPr>
        <p:txBody>
          <a:bodyPr wrap="square">
            <a:spAutoFit/>
          </a:bodyPr>
          <a:lstStyle/>
          <a:p>
            <a:r>
              <a:rPr lang="en-US" sz="1800" dirty="0"/>
              <a:t>https://electronjs.org/docs/api/app</a:t>
            </a:r>
          </a:p>
        </p:txBody>
      </p:sp>
    </p:spTree>
    <p:extLst>
      <p:ext uri="{BB962C8B-B14F-4D97-AF65-F5344CB8AC3E}">
        <p14:creationId xmlns:p14="http://schemas.microsoft.com/office/powerpoint/2010/main" val="11177368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prstGeom prst="rect">
            <a:avLst/>
          </a:prstGeom>
        </p:spPr>
        <p:txBody>
          <a:bodyPr/>
          <a:lstStyle/>
          <a:p>
            <a:r>
              <a:rPr dirty="0"/>
              <a:t>Course Roadmap </a:t>
            </a:r>
          </a:p>
        </p:txBody>
      </p:sp>
      <p:sp>
        <p:nvSpPr>
          <p:cNvPr id="181" name="Shape 181"/>
          <p:cNvSpPr>
            <a:spLocks noGrp="1"/>
          </p:cNvSpPr>
          <p:nvPr>
            <p:ph type="body" idx="1"/>
          </p:nvPr>
        </p:nvSpPr>
        <p:spPr>
          <a:xfrm>
            <a:off x="1689100" y="3947532"/>
            <a:ext cx="22352000" cy="7404409"/>
          </a:xfrm>
          <a:prstGeom prst="rect">
            <a:avLst/>
          </a:prstGeom>
        </p:spPr>
        <p:txBody>
          <a:bodyPr numCol="1" spcCol="1050290">
            <a:noAutofit/>
          </a:bodyPr>
          <a:lstStyle/>
          <a:p>
            <a:pPr marL="742950" indent="-742950" defTabSz="808990">
              <a:lnSpc>
                <a:spcPct val="150000"/>
              </a:lnSpc>
              <a:spcBef>
                <a:spcPts val="0"/>
              </a:spcBef>
              <a:buFont typeface="+mj-lt"/>
              <a:buAutoNum type="arabicPeriod"/>
              <a:defRPr sz="5096"/>
            </a:pPr>
            <a:r>
              <a:rPr sz="4000" dirty="0"/>
              <a:t>Introduction</a:t>
            </a:r>
            <a:r>
              <a:rPr lang="en-CA" sz="4000" dirty="0"/>
              <a:t> &amp; Installation</a:t>
            </a:r>
            <a:endParaRPr sz="4000" dirty="0"/>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Understanding Electron Application Architecture</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Features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API’s</a:t>
            </a:r>
          </a:p>
          <a:p>
            <a:pPr marL="742950" indent="-742950" defTabSz="808990">
              <a:lnSpc>
                <a:spcPct val="150000"/>
              </a:lnSpc>
              <a:spcBef>
                <a:spcPts val="0"/>
              </a:spcBef>
              <a:buFont typeface="+mj-lt"/>
              <a:buAutoNum type="arabicPeriod"/>
              <a:defRPr sz="5096">
                <a:solidFill>
                  <a:schemeClr val="accent5">
                    <a:hueOff val="-176146"/>
                    <a:satOff val="3665"/>
                    <a:lumOff val="-13986"/>
                  </a:schemeClr>
                </a:solidFill>
              </a:defRPr>
            </a:pPr>
            <a:r>
              <a:rPr lang="en-CA" sz="4000" dirty="0">
                <a:solidFill>
                  <a:schemeClr val="tx1"/>
                </a:solidFill>
              </a:rPr>
              <a:t>Electron Userland</a:t>
            </a:r>
          </a:p>
        </p:txBody>
      </p:sp>
    </p:spTree>
    <p:extLst>
      <p:ext uri="{BB962C8B-B14F-4D97-AF65-F5344CB8AC3E}">
        <p14:creationId xmlns:p14="http://schemas.microsoft.com/office/powerpoint/2010/main" val="420987500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Browser window</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06220" y="1459230"/>
            <a:ext cx="8255000" cy="9207500"/>
          </a:xfrm>
        </p:spPr>
        <p:txBody>
          <a:bodyPr>
            <a:normAutofit/>
          </a:bodyPr>
          <a:lstStyle/>
          <a:p>
            <a:r>
              <a:rPr lang="en-US" dirty="0"/>
              <a:t>Create and control</a:t>
            </a:r>
          </a:p>
          <a:p>
            <a:r>
              <a:rPr lang="en-US" dirty="0"/>
              <a:t>Frameless window</a:t>
            </a:r>
          </a:p>
          <a:p>
            <a:r>
              <a:rPr lang="en-US" dirty="0"/>
              <a:t>Parent and child windows</a:t>
            </a:r>
          </a:p>
          <a:p>
            <a:r>
              <a:rPr lang="en-US" dirty="0"/>
              <a:t>Modal window</a:t>
            </a:r>
          </a:p>
        </p:txBody>
      </p:sp>
      <p:pic>
        <p:nvPicPr>
          <p:cNvPr id="3" name="Picture 2">
            <a:extLst>
              <a:ext uri="{FF2B5EF4-FFF2-40B4-BE49-F238E27FC236}">
                <a16:creationId xmlns:a16="http://schemas.microsoft.com/office/drawing/2014/main" id="{C8B41ED7-1B43-DF4A-A3CF-159C7C9CD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659" y="3270250"/>
            <a:ext cx="11514583" cy="6216650"/>
          </a:xfrm>
          <a:prstGeom prst="rect">
            <a:avLst/>
          </a:prstGeom>
        </p:spPr>
      </p:pic>
    </p:spTree>
    <p:extLst>
      <p:ext uri="{BB962C8B-B14F-4D97-AF65-F5344CB8AC3E}">
        <p14:creationId xmlns:p14="http://schemas.microsoft.com/office/powerpoint/2010/main" val="291930534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a:t>Ipc main</a:t>
            </a:r>
            <a:endParaRPr lang="en-CA" dirty="0"/>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main to renderer processes.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03136075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dialog</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390358" y="2545007"/>
            <a:ext cx="19507200" cy="4145280"/>
          </a:xfrm>
        </p:spPr>
        <p:txBody>
          <a:bodyPr>
            <a:normAutofit/>
          </a:bodyPr>
          <a:lstStyle/>
          <a:p>
            <a:r>
              <a:rPr lang="en-US" dirty="0"/>
              <a:t>Display native system dialogs for opening and saving files, alerting etc.</a:t>
            </a:r>
          </a:p>
        </p:txBody>
      </p:sp>
      <p:pic>
        <p:nvPicPr>
          <p:cNvPr id="5" name="Picture 4">
            <a:extLst>
              <a:ext uri="{FF2B5EF4-FFF2-40B4-BE49-F238E27FC236}">
                <a16:creationId xmlns:a16="http://schemas.microsoft.com/office/drawing/2014/main" id="{50711EAC-BA14-4347-A03A-0D976797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6449077"/>
            <a:ext cx="18054089" cy="2888654"/>
          </a:xfrm>
          <a:prstGeom prst="rect">
            <a:avLst/>
          </a:prstGeom>
        </p:spPr>
      </p:pic>
      <p:sp>
        <p:nvSpPr>
          <p:cNvPr id="7" name="Rectangle 6">
            <a:extLst>
              <a:ext uri="{FF2B5EF4-FFF2-40B4-BE49-F238E27FC236}">
                <a16:creationId xmlns:a16="http://schemas.microsoft.com/office/drawing/2014/main" id="{6C37A1CB-CFFB-F045-A97D-05A65FDB40E5}"/>
              </a:ext>
            </a:extLst>
          </p:cNvPr>
          <p:cNvSpPr/>
          <p:nvPr/>
        </p:nvSpPr>
        <p:spPr>
          <a:xfrm>
            <a:off x="1390358" y="10477592"/>
            <a:ext cx="4583722" cy="369332"/>
          </a:xfrm>
          <a:prstGeom prst="rect">
            <a:avLst/>
          </a:prstGeom>
        </p:spPr>
        <p:txBody>
          <a:bodyPr wrap="square">
            <a:spAutoFit/>
          </a:bodyPr>
          <a:lstStyle/>
          <a:p>
            <a:r>
              <a:rPr lang="en-US" sz="1800" dirty="0"/>
              <a:t>https://electronjs.org/docs/api/dialog</a:t>
            </a:r>
          </a:p>
        </p:txBody>
      </p:sp>
    </p:spTree>
    <p:extLst>
      <p:ext uri="{BB962C8B-B14F-4D97-AF65-F5344CB8AC3E}">
        <p14:creationId xmlns:p14="http://schemas.microsoft.com/office/powerpoint/2010/main" val="46835960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556260"/>
            <a:ext cx="21005800" cy="1581150"/>
          </a:xfrm>
          <a:prstGeom prst="rect">
            <a:avLst/>
          </a:prstGeom>
        </p:spPr>
        <p:txBody>
          <a:bodyPr>
            <a:normAutofit/>
          </a:bodyPr>
          <a:lstStyle/>
          <a:p>
            <a:r>
              <a:rPr lang="en-CA" dirty="0"/>
              <a:t>Menu and menu item</a:t>
            </a:r>
          </a:p>
        </p:txBody>
      </p:sp>
      <p:sp>
        <p:nvSpPr>
          <p:cNvPr id="3" name="Text Placeholder 2">
            <a:extLst>
              <a:ext uri="{FF2B5EF4-FFF2-40B4-BE49-F238E27FC236}">
                <a16:creationId xmlns:a16="http://schemas.microsoft.com/office/drawing/2014/main" id="{B08A51AB-71EC-FC41-91E6-02D6EB84F4D2}"/>
              </a:ext>
            </a:extLst>
          </p:cNvPr>
          <p:cNvSpPr>
            <a:spLocks noGrp="1"/>
          </p:cNvSpPr>
          <p:nvPr>
            <p:ph type="body" idx="1"/>
          </p:nvPr>
        </p:nvSpPr>
        <p:spPr>
          <a:xfrm>
            <a:off x="1475740" y="5646420"/>
            <a:ext cx="9862820" cy="3131820"/>
          </a:xfrm>
        </p:spPr>
        <p:txBody>
          <a:bodyPr/>
          <a:lstStyle/>
          <a:p>
            <a:r>
              <a:rPr lang="en-US" dirty="0"/>
              <a:t>Create native application menus and context menus</a:t>
            </a:r>
          </a:p>
        </p:txBody>
      </p:sp>
      <p:pic>
        <p:nvPicPr>
          <p:cNvPr id="5" name="Picture 4">
            <a:extLst>
              <a:ext uri="{FF2B5EF4-FFF2-40B4-BE49-F238E27FC236}">
                <a16:creationId xmlns:a16="http://schemas.microsoft.com/office/drawing/2014/main" id="{D9FB7A68-5E1B-0048-BA7E-5ACAD93B5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2685927"/>
            <a:ext cx="11038720" cy="10404000"/>
          </a:xfrm>
          <a:prstGeom prst="rect">
            <a:avLst/>
          </a:prstGeom>
        </p:spPr>
      </p:pic>
    </p:spTree>
    <p:extLst>
      <p:ext uri="{BB962C8B-B14F-4D97-AF65-F5344CB8AC3E}">
        <p14:creationId xmlns:p14="http://schemas.microsoft.com/office/powerpoint/2010/main" val="50437020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power monitor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212919"/>
            <a:ext cx="8255000" cy="9207500"/>
          </a:xfrm>
        </p:spPr>
        <p:txBody>
          <a:bodyPr>
            <a:normAutofit fontScale="70000" lnSpcReduction="20000"/>
          </a:bodyPr>
          <a:lstStyle/>
          <a:p>
            <a:r>
              <a:rPr lang="en-US" dirty="0"/>
              <a:t>Monitor power state changes</a:t>
            </a:r>
          </a:p>
          <a:p>
            <a:r>
              <a:rPr lang="en-US" dirty="0"/>
              <a:t>Various events available:</a:t>
            </a:r>
          </a:p>
          <a:p>
            <a:pPr lvl="1"/>
            <a:r>
              <a:rPr lang="en-US" dirty="0"/>
              <a:t>Suspend</a:t>
            </a:r>
          </a:p>
          <a:p>
            <a:pPr lvl="1"/>
            <a:r>
              <a:rPr lang="en-US" dirty="0"/>
              <a:t>Resume</a:t>
            </a:r>
          </a:p>
          <a:p>
            <a:pPr lvl="1"/>
            <a:r>
              <a:rPr lang="en-US" dirty="0"/>
              <a:t>On-battery</a:t>
            </a:r>
          </a:p>
          <a:p>
            <a:pPr lvl="1"/>
            <a:r>
              <a:rPr lang="en-US" dirty="0"/>
              <a:t>On-ac</a:t>
            </a:r>
          </a:p>
          <a:p>
            <a:pPr lvl="1"/>
            <a:r>
              <a:rPr lang="en-US" dirty="0"/>
              <a:t>Shutdown</a:t>
            </a:r>
          </a:p>
          <a:p>
            <a:pPr lvl="1"/>
            <a:r>
              <a:rPr lang="en-US" dirty="0"/>
              <a:t>Lock-screen</a:t>
            </a:r>
          </a:p>
        </p:txBody>
      </p:sp>
      <p:sp>
        <p:nvSpPr>
          <p:cNvPr id="18" name="Rectangle 17">
            <a:extLst>
              <a:ext uri="{FF2B5EF4-FFF2-40B4-BE49-F238E27FC236}">
                <a16:creationId xmlns:a16="http://schemas.microsoft.com/office/drawing/2014/main" id="{A27BEC0A-1A70-D946-85B0-2A96424F2E65}"/>
              </a:ext>
            </a:extLst>
          </p:cNvPr>
          <p:cNvSpPr/>
          <p:nvPr/>
        </p:nvSpPr>
        <p:spPr>
          <a:xfrm>
            <a:off x="10700352" y="9848324"/>
            <a:ext cx="4818322" cy="369332"/>
          </a:xfrm>
          <a:prstGeom prst="rect">
            <a:avLst/>
          </a:prstGeom>
        </p:spPr>
        <p:txBody>
          <a:bodyPr wrap="square">
            <a:spAutoFit/>
          </a:bodyPr>
          <a:lstStyle/>
          <a:p>
            <a:r>
              <a:rPr lang="en-US" sz="1800" dirty="0"/>
              <a:t>https://electronjs.org/docs/api/power-monitor</a:t>
            </a:r>
          </a:p>
        </p:txBody>
      </p:sp>
      <p:pic>
        <p:nvPicPr>
          <p:cNvPr id="3" name="Picture 2">
            <a:extLst>
              <a:ext uri="{FF2B5EF4-FFF2-40B4-BE49-F238E27FC236}">
                <a16:creationId xmlns:a16="http://schemas.microsoft.com/office/drawing/2014/main" id="{104698CC-E07B-334A-A644-1C8D1423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352" y="4426475"/>
            <a:ext cx="11548538" cy="5421849"/>
          </a:xfrm>
          <a:prstGeom prst="rect">
            <a:avLst/>
          </a:prstGeom>
        </p:spPr>
      </p:pic>
    </p:spTree>
    <p:extLst>
      <p:ext uri="{BB962C8B-B14F-4D97-AF65-F5344CB8AC3E}">
        <p14:creationId xmlns:p14="http://schemas.microsoft.com/office/powerpoint/2010/main" val="422374090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render process - </a:t>
            </a:r>
            <a:r>
              <a:rPr lang="en-CA" dirty="0" err="1"/>
              <a:t>api</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7323428"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desktopCapturer</a:t>
              </a:r>
              <a:endParaRPr lang="en-US" sz="3200" kern="1200" dirty="0">
                <a:latin typeface="Montserrat" pitchFamily="2" charset="77"/>
              </a:endParaRP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latin typeface="Montserrat" pitchFamily="2" charset="77"/>
                </a:rPr>
                <a:t>IpcRenderer</a:t>
              </a:r>
              <a:endParaRPr lang="en-US" sz="3200" kern="1200" dirty="0">
                <a:latin typeface="Montserrat" pitchFamily="2" charset="77"/>
              </a:endParaRP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Remote</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File Object</a:t>
              </a:r>
            </a:p>
          </p:txBody>
        </p:sp>
      </p:grpSp>
      <p:grpSp>
        <p:nvGrpSpPr>
          <p:cNvPr id="15" name="Group 14">
            <a:extLst>
              <a:ext uri="{FF2B5EF4-FFF2-40B4-BE49-F238E27FC236}">
                <a16:creationId xmlns:a16="http://schemas.microsoft.com/office/drawing/2014/main" id="{129F83F2-F356-094D-A954-C0CA0F9C2295}"/>
              </a:ext>
            </a:extLst>
          </p:cNvPr>
          <p:cNvGrpSpPr/>
          <p:nvPr/>
        </p:nvGrpSpPr>
        <p:grpSpPr>
          <a:xfrm>
            <a:off x="13889712" y="5410862"/>
            <a:ext cx="2546567" cy="2894276"/>
            <a:chOff x="11887963" y="2170707"/>
            <a:chExt cx="2546567" cy="2894276"/>
          </a:xfrm>
        </p:grpSpPr>
        <p:sp>
          <p:nvSpPr>
            <p:cNvPr id="22" name="Rounded Rectangle 21">
              <a:extLst>
                <a:ext uri="{FF2B5EF4-FFF2-40B4-BE49-F238E27FC236}">
                  <a16:creationId xmlns:a16="http://schemas.microsoft.com/office/drawing/2014/main" id="{0C8E49D3-F065-BD46-B7E9-55A253C779F9}"/>
                </a:ext>
              </a:extLst>
            </p:cNvPr>
            <p:cNvSpPr/>
            <p:nvPr/>
          </p:nvSpPr>
          <p:spPr>
            <a:xfrm>
              <a:off x="11887963" y="2170707"/>
              <a:ext cx="2546567" cy="2894276"/>
            </a:xfrm>
            <a:prstGeom prst="roundRect">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3" name="Rounded Rectangle 13">
              <a:extLst>
                <a:ext uri="{FF2B5EF4-FFF2-40B4-BE49-F238E27FC236}">
                  <a16:creationId xmlns:a16="http://schemas.microsoft.com/office/drawing/2014/main" id="{E307D8B4-F24B-9A4B-8A28-E50FB09F4A04}"/>
                </a:ext>
              </a:extLst>
            </p:cNvPr>
            <p:cNvSpPr txBox="1"/>
            <p:nvPr/>
          </p:nvSpPr>
          <p:spPr>
            <a:xfrm>
              <a:off x="12012276"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Web-frame</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9831704"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428638145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Desktop capturer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80" y="2533650"/>
            <a:ext cx="8255000" cy="9207500"/>
          </a:xfrm>
        </p:spPr>
        <p:txBody>
          <a:bodyPr>
            <a:normAutofit/>
          </a:bodyPr>
          <a:lstStyle/>
          <a:p>
            <a:r>
              <a:rPr lang="en-US" dirty="0"/>
              <a:t>Access information about media sources that can be used to capture audio and video from the desktop</a:t>
            </a:r>
          </a:p>
        </p:txBody>
      </p:sp>
      <p:pic>
        <p:nvPicPr>
          <p:cNvPr id="3" name="Picture 2">
            <a:extLst>
              <a:ext uri="{FF2B5EF4-FFF2-40B4-BE49-F238E27FC236}">
                <a16:creationId xmlns:a16="http://schemas.microsoft.com/office/drawing/2014/main" id="{43E8E2D7-04AD-D341-85A1-E136BC48A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884" y="2533650"/>
            <a:ext cx="13655667" cy="10472420"/>
          </a:xfrm>
          <a:prstGeom prst="rect">
            <a:avLst/>
          </a:prstGeom>
        </p:spPr>
      </p:pic>
      <p:sp>
        <p:nvSpPr>
          <p:cNvPr id="10" name="Rectangle 9">
            <a:extLst>
              <a:ext uri="{FF2B5EF4-FFF2-40B4-BE49-F238E27FC236}">
                <a16:creationId xmlns:a16="http://schemas.microsoft.com/office/drawing/2014/main" id="{D0695B6B-59C3-6D4A-8178-181C08588CC0}"/>
              </a:ext>
            </a:extLst>
          </p:cNvPr>
          <p:cNvSpPr/>
          <p:nvPr/>
        </p:nvSpPr>
        <p:spPr>
          <a:xfrm>
            <a:off x="19135229" y="12636738"/>
            <a:ext cx="4818322" cy="369332"/>
          </a:xfrm>
          <a:prstGeom prst="rect">
            <a:avLst/>
          </a:prstGeom>
        </p:spPr>
        <p:txBody>
          <a:bodyPr wrap="square">
            <a:spAutoFit/>
          </a:bodyPr>
          <a:lstStyle/>
          <a:p>
            <a:r>
              <a:rPr lang="en-US" sz="1800" dirty="0"/>
              <a:t>https://electronjs.org/docs/api/desktop-capturer</a:t>
            </a:r>
          </a:p>
        </p:txBody>
      </p:sp>
    </p:spTree>
    <p:extLst>
      <p:ext uri="{BB962C8B-B14F-4D97-AF65-F5344CB8AC3E}">
        <p14:creationId xmlns:p14="http://schemas.microsoft.com/office/powerpoint/2010/main" val="143723488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err="1"/>
              <a:t>Ipc</a:t>
            </a:r>
            <a:r>
              <a:rPr lang="en-CA" dirty="0"/>
              <a:t> Renderer</a:t>
            </a:r>
          </a:p>
        </p:txBody>
      </p:sp>
      <p:pic>
        <p:nvPicPr>
          <p:cNvPr id="6" name="Picture 5">
            <a:extLst>
              <a:ext uri="{FF2B5EF4-FFF2-40B4-BE49-F238E27FC236}">
                <a16:creationId xmlns:a16="http://schemas.microsoft.com/office/drawing/2014/main" id="{B3504105-170D-C843-9471-9B084B14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4" y="5435342"/>
            <a:ext cx="10911834" cy="6222261"/>
          </a:xfrm>
          <a:prstGeom prst="rect">
            <a:avLst/>
          </a:prstGeom>
        </p:spPr>
      </p:pic>
      <p:pic>
        <p:nvPicPr>
          <p:cNvPr id="8" name="Picture 7">
            <a:extLst>
              <a:ext uri="{FF2B5EF4-FFF2-40B4-BE49-F238E27FC236}">
                <a16:creationId xmlns:a16="http://schemas.microsoft.com/office/drawing/2014/main" id="{C986EDCB-E714-244D-B0E2-F50435164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1586" y="6568704"/>
            <a:ext cx="10911834" cy="3955537"/>
          </a:xfrm>
          <a:prstGeom prst="rect">
            <a:avLst/>
          </a:prstGeom>
        </p:spPr>
      </p:pic>
      <p:sp>
        <p:nvSpPr>
          <p:cNvPr id="9" name="TextBox 8">
            <a:extLst>
              <a:ext uri="{FF2B5EF4-FFF2-40B4-BE49-F238E27FC236}">
                <a16:creationId xmlns:a16="http://schemas.microsoft.com/office/drawing/2014/main" id="{02318D1C-8E8E-B14C-87CC-6953D9F04968}"/>
              </a:ext>
            </a:extLst>
          </p:cNvPr>
          <p:cNvSpPr txBox="1"/>
          <p:nvPr/>
        </p:nvSpPr>
        <p:spPr>
          <a:xfrm>
            <a:off x="12293073" y="5435342"/>
            <a:ext cx="51328" cy="7452000"/>
          </a:xfrm>
          <a:prstGeom prst="rect">
            <a:avLst/>
          </a:prstGeom>
          <a:solidFill>
            <a:srgbClr val="FFFF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Helvetica Neue Thin"/>
              <a:ea typeface="Helvetica Neue Thin"/>
              <a:cs typeface="Helvetica Neue Thin"/>
              <a:sym typeface="Helvetica Neue Thin"/>
            </a:endParaRPr>
          </a:p>
        </p:txBody>
      </p:sp>
      <p:sp>
        <p:nvSpPr>
          <p:cNvPr id="10" name="Text Placeholder 3">
            <a:extLst>
              <a:ext uri="{FF2B5EF4-FFF2-40B4-BE49-F238E27FC236}">
                <a16:creationId xmlns:a16="http://schemas.microsoft.com/office/drawing/2014/main" id="{1FD10EDE-38D4-FD45-BF01-C35F108E7CCD}"/>
              </a:ext>
            </a:extLst>
          </p:cNvPr>
          <p:cNvSpPr>
            <a:spLocks noGrp="1"/>
          </p:cNvSpPr>
          <p:nvPr>
            <p:ph type="body" idx="1"/>
          </p:nvPr>
        </p:nvSpPr>
        <p:spPr>
          <a:xfrm>
            <a:off x="754574" y="2383532"/>
            <a:ext cx="17178020" cy="2533650"/>
          </a:xfrm>
        </p:spPr>
        <p:txBody>
          <a:bodyPr>
            <a:normAutofit/>
          </a:bodyPr>
          <a:lstStyle/>
          <a:p>
            <a:r>
              <a:rPr lang="en-US" dirty="0"/>
              <a:t>Helps communicating from renderer to main process.</a:t>
            </a:r>
          </a:p>
        </p:txBody>
      </p:sp>
      <p:sp>
        <p:nvSpPr>
          <p:cNvPr id="11" name="Rectangle 10">
            <a:extLst>
              <a:ext uri="{FF2B5EF4-FFF2-40B4-BE49-F238E27FC236}">
                <a16:creationId xmlns:a16="http://schemas.microsoft.com/office/drawing/2014/main" id="{ED35F47F-7636-FA4D-A56C-10CD8075ADA6}"/>
              </a:ext>
            </a:extLst>
          </p:cNvPr>
          <p:cNvSpPr/>
          <p:nvPr/>
        </p:nvSpPr>
        <p:spPr>
          <a:xfrm>
            <a:off x="629760" y="11806432"/>
            <a:ext cx="4429920" cy="369332"/>
          </a:xfrm>
          <a:prstGeom prst="rect">
            <a:avLst/>
          </a:prstGeom>
        </p:spPr>
        <p:txBody>
          <a:bodyPr wrap="square">
            <a:spAutoFit/>
          </a:bodyPr>
          <a:lstStyle/>
          <a:p>
            <a:r>
              <a:rPr lang="en-US" sz="1800" dirty="0"/>
              <a:t>https://electronjs.org/docs/api/ipc-main</a:t>
            </a:r>
          </a:p>
        </p:txBody>
      </p:sp>
    </p:spTree>
    <p:extLst>
      <p:ext uri="{BB962C8B-B14F-4D97-AF65-F5344CB8AC3E}">
        <p14:creationId xmlns:p14="http://schemas.microsoft.com/office/powerpoint/2010/main" val="253417128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remote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529079" y="3212920"/>
            <a:ext cx="20494897" cy="2325732"/>
          </a:xfrm>
        </p:spPr>
        <p:txBody>
          <a:bodyPr>
            <a:normAutofit/>
          </a:bodyPr>
          <a:lstStyle/>
          <a:p>
            <a:r>
              <a:rPr lang="en-US" dirty="0"/>
              <a:t>Helps to use main process modules from renderer process(web page)</a:t>
            </a:r>
          </a:p>
        </p:txBody>
      </p:sp>
      <p:pic>
        <p:nvPicPr>
          <p:cNvPr id="5" name="Picture 4">
            <a:extLst>
              <a:ext uri="{FF2B5EF4-FFF2-40B4-BE49-F238E27FC236}">
                <a16:creationId xmlns:a16="http://schemas.microsoft.com/office/drawing/2014/main" id="{182A5EFE-4329-1F46-BA15-90607023F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88" y="6432551"/>
            <a:ext cx="19698788" cy="3009537"/>
          </a:xfrm>
          <a:prstGeom prst="rect">
            <a:avLst/>
          </a:prstGeom>
        </p:spPr>
      </p:pic>
      <p:sp>
        <p:nvSpPr>
          <p:cNvPr id="8" name="Rectangle 7">
            <a:extLst>
              <a:ext uri="{FF2B5EF4-FFF2-40B4-BE49-F238E27FC236}">
                <a16:creationId xmlns:a16="http://schemas.microsoft.com/office/drawing/2014/main" id="{643DB6CB-B89A-334F-B0E5-8FA1CE001A87}"/>
              </a:ext>
            </a:extLst>
          </p:cNvPr>
          <p:cNvSpPr/>
          <p:nvPr/>
        </p:nvSpPr>
        <p:spPr>
          <a:xfrm>
            <a:off x="1988297" y="9442088"/>
            <a:ext cx="4429920" cy="369332"/>
          </a:xfrm>
          <a:prstGeom prst="rect">
            <a:avLst/>
          </a:prstGeom>
        </p:spPr>
        <p:txBody>
          <a:bodyPr wrap="square">
            <a:spAutoFit/>
          </a:bodyPr>
          <a:lstStyle/>
          <a:p>
            <a:r>
              <a:rPr lang="en-US" sz="1800" dirty="0"/>
              <a:t>https://electronjs.org/docs/api/remote</a:t>
            </a:r>
          </a:p>
        </p:txBody>
      </p:sp>
    </p:spTree>
    <p:extLst>
      <p:ext uri="{BB962C8B-B14F-4D97-AF65-F5344CB8AC3E}">
        <p14:creationId xmlns:p14="http://schemas.microsoft.com/office/powerpoint/2010/main" val="409614704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File object</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4989467"/>
            <a:ext cx="6857275" cy="4154531"/>
          </a:xfrm>
        </p:spPr>
        <p:txBody>
          <a:bodyPr>
            <a:normAutofit/>
          </a:bodyPr>
          <a:lstStyle/>
          <a:p>
            <a:r>
              <a:rPr lang="en-US" dirty="0"/>
              <a:t>It provides HTML5 File API to work natively with files on the filesystem</a:t>
            </a:r>
          </a:p>
        </p:txBody>
      </p:sp>
      <p:sp>
        <p:nvSpPr>
          <p:cNvPr id="8" name="Rectangle 7">
            <a:extLst>
              <a:ext uri="{FF2B5EF4-FFF2-40B4-BE49-F238E27FC236}">
                <a16:creationId xmlns:a16="http://schemas.microsoft.com/office/drawing/2014/main" id="{643DB6CB-B89A-334F-B0E5-8FA1CE001A87}"/>
              </a:ext>
            </a:extLst>
          </p:cNvPr>
          <p:cNvSpPr/>
          <p:nvPr/>
        </p:nvSpPr>
        <p:spPr>
          <a:xfrm>
            <a:off x="18499749" y="12965090"/>
            <a:ext cx="4429920" cy="369332"/>
          </a:xfrm>
          <a:prstGeom prst="rect">
            <a:avLst/>
          </a:prstGeom>
        </p:spPr>
        <p:txBody>
          <a:bodyPr wrap="square">
            <a:spAutoFit/>
          </a:bodyPr>
          <a:lstStyle/>
          <a:p>
            <a:r>
              <a:rPr lang="en-US" sz="1800" dirty="0"/>
              <a:t>https://electronjs.org/docs/api/file-object</a:t>
            </a:r>
          </a:p>
        </p:txBody>
      </p:sp>
      <p:pic>
        <p:nvPicPr>
          <p:cNvPr id="7" name="Picture 6">
            <a:extLst>
              <a:ext uri="{FF2B5EF4-FFF2-40B4-BE49-F238E27FC236}">
                <a16:creationId xmlns:a16="http://schemas.microsoft.com/office/drawing/2014/main" id="{9861755B-0484-2347-A2BC-8A0CC3EAB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1253" y="2533650"/>
            <a:ext cx="11933647" cy="10358406"/>
          </a:xfrm>
          <a:prstGeom prst="rect">
            <a:avLst/>
          </a:prstGeom>
        </p:spPr>
      </p:pic>
    </p:spTree>
    <p:extLst>
      <p:ext uri="{BB962C8B-B14F-4D97-AF65-F5344CB8AC3E}">
        <p14:creationId xmlns:p14="http://schemas.microsoft.com/office/powerpoint/2010/main" val="106326214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normAutofit/>
          </a:bodyPr>
          <a:lstStyle/>
          <a:p>
            <a:r>
              <a:rPr dirty="0"/>
              <a:t>Student Background </a:t>
            </a:r>
          </a:p>
        </p:txBody>
      </p:sp>
      <p:sp>
        <p:nvSpPr>
          <p:cNvPr id="188" name="Shape 188"/>
          <p:cNvSpPr>
            <a:spLocks noGrp="1"/>
          </p:cNvSpPr>
          <p:nvPr>
            <p:ph type="body" idx="1"/>
          </p:nvPr>
        </p:nvSpPr>
        <p:spPr>
          <a:prstGeom prst="rect">
            <a:avLst/>
          </a:prstGeom>
        </p:spPr>
        <p:txBody>
          <a:bodyPr/>
          <a:lstStyle/>
          <a:p>
            <a:r>
              <a:rPr dirty="0"/>
              <a:t>Fairly good understanding of HTML and CSS</a:t>
            </a:r>
            <a:r>
              <a:rPr lang="en-CA" dirty="0"/>
              <a:t>.</a:t>
            </a:r>
            <a:endParaRPr dirty="0"/>
          </a:p>
          <a:p>
            <a:r>
              <a:rPr dirty="0"/>
              <a:t>Some understanding of JavaScript</a:t>
            </a:r>
            <a:r>
              <a:rPr lang="en-CA" dirty="0"/>
              <a:t>.</a:t>
            </a:r>
            <a:endParaRPr dirty="0"/>
          </a:p>
          <a:p>
            <a:r>
              <a:rPr dirty="0"/>
              <a:t>No prior understanding of </a:t>
            </a:r>
            <a:r>
              <a:rPr lang="en-CA" dirty="0"/>
              <a:t>Electron.</a:t>
            </a:r>
            <a:endParaRPr dirty="0"/>
          </a:p>
        </p:txBody>
      </p:sp>
    </p:spTree>
    <p:extLst>
      <p:ext uri="{BB962C8B-B14F-4D97-AF65-F5344CB8AC3E}">
        <p14:creationId xmlns:p14="http://schemas.microsoft.com/office/powerpoint/2010/main" val="53025097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Web frame</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1689100" y="3317422"/>
            <a:ext cx="7507151" cy="7655378"/>
          </a:xfrm>
        </p:spPr>
        <p:txBody>
          <a:bodyPr>
            <a:normAutofit fontScale="77500" lnSpcReduction="20000"/>
          </a:bodyPr>
          <a:lstStyle/>
          <a:p>
            <a:r>
              <a:rPr lang="en-US" dirty="0"/>
              <a:t>For customizing the rendering of the current web page</a:t>
            </a:r>
          </a:p>
          <a:p>
            <a:r>
              <a:rPr lang="en-US" dirty="0"/>
              <a:t>Various methods available:</a:t>
            </a:r>
          </a:p>
          <a:p>
            <a:pPr lvl="1"/>
            <a:r>
              <a:rPr lang="en-US" dirty="0" err="1"/>
              <a:t>setZoomFactor</a:t>
            </a:r>
            <a:endParaRPr lang="en-US" dirty="0"/>
          </a:p>
          <a:p>
            <a:pPr lvl="1"/>
            <a:r>
              <a:rPr lang="en-US" dirty="0" err="1"/>
              <a:t>setZoomLevel</a:t>
            </a:r>
            <a:endParaRPr lang="en-US" dirty="0"/>
          </a:p>
          <a:p>
            <a:pPr lvl="1"/>
            <a:r>
              <a:rPr lang="en-US" dirty="0" err="1"/>
              <a:t>setSpellCheckProvider</a:t>
            </a:r>
            <a:endParaRPr lang="en-US" dirty="0"/>
          </a:p>
        </p:txBody>
      </p:sp>
      <p:sp>
        <p:nvSpPr>
          <p:cNvPr id="8" name="Rectangle 7">
            <a:extLst>
              <a:ext uri="{FF2B5EF4-FFF2-40B4-BE49-F238E27FC236}">
                <a16:creationId xmlns:a16="http://schemas.microsoft.com/office/drawing/2014/main" id="{643DB6CB-B89A-334F-B0E5-8FA1CE001A87}"/>
              </a:ext>
            </a:extLst>
          </p:cNvPr>
          <p:cNvSpPr/>
          <p:nvPr/>
        </p:nvSpPr>
        <p:spPr>
          <a:xfrm>
            <a:off x="10599964" y="8307976"/>
            <a:ext cx="4429920" cy="369332"/>
          </a:xfrm>
          <a:prstGeom prst="rect">
            <a:avLst/>
          </a:prstGeom>
        </p:spPr>
        <p:txBody>
          <a:bodyPr wrap="square">
            <a:spAutoFit/>
          </a:bodyPr>
          <a:lstStyle/>
          <a:p>
            <a:r>
              <a:rPr lang="en-US" sz="1800" dirty="0"/>
              <a:t>https://electronjs.org/docs/api/web-frame</a:t>
            </a:r>
          </a:p>
        </p:txBody>
      </p:sp>
      <p:pic>
        <p:nvPicPr>
          <p:cNvPr id="3" name="Picture 2">
            <a:extLst>
              <a:ext uri="{FF2B5EF4-FFF2-40B4-BE49-F238E27FC236}">
                <a16:creationId xmlns:a16="http://schemas.microsoft.com/office/drawing/2014/main" id="{119AC476-B4FF-BA46-94F2-E32428298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9964" y="5233487"/>
            <a:ext cx="12632140" cy="3074489"/>
          </a:xfrm>
          <a:prstGeom prst="rect">
            <a:avLst/>
          </a:prstGeom>
        </p:spPr>
      </p:pic>
    </p:spTree>
    <p:extLst>
      <p:ext uri="{BB962C8B-B14F-4D97-AF65-F5344CB8AC3E}">
        <p14:creationId xmlns:p14="http://schemas.microsoft.com/office/powerpoint/2010/main" val="352444155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0" name="Text Placeholder 3">
            <a:extLst>
              <a:ext uri="{FF2B5EF4-FFF2-40B4-BE49-F238E27FC236}">
                <a16:creationId xmlns:a16="http://schemas.microsoft.com/office/drawing/2014/main" id="{F52B5898-010E-47B3-9F90-98A8F0BF94B0}"/>
              </a:ext>
            </a:extLst>
          </p:cNvPr>
          <p:cNvGraphicFramePr/>
          <p:nvPr>
            <p:extLst>
              <p:ext uri="{D42A27DB-BD31-4B8C-83A1-F6EECF244321}">
                <p14:modId xmlns:p14="http://schemas.microsoft.com/office/powerpoint/2010/main" val="2024147611"/>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3331088F-A559-DD40-B594-51D6525B4CF2}"/>
              </a:ext>
            </a:extLst>
          </p:cNvPr>
          <p:cNvSpPr>
            <a:spLocks noGrp="1"/>
          </p:cNvSpPr>
          <p:nvPr>
            <p:ph type="title"/>
          </p:nvPr>
        </p:nvSpPr>
        <p:spPr/>
        <p:txBody>
          <a:bodyPr>
            <a:normAutofit fontScale="90000"/>
          </a:bodyPr>
          <a:lstStyle/>
          <a:p>
            <a:r>
              <a:rPr lang="en-US" dirty="0"/>
              <a:t>Api available to both process</a:t>
            </a:r>
          </a:p>
        </p:txBody>
      </p:sp>
    </p:spTree>
    <p:extLst>
      <p:ext uri="{BB962C8B-B14F-4D97-AF65-F5344CB8AC3E}">
        <p14:creationId xmlns:p14="http://schemas.microsoft.com/office/powerpoint/2010/main" val="126847922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7465026"/>
            <a:ext cx="11524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dirty="0">
                <a:latin typeface="Montserrat" pitchFamily="2" charset="77"/>
              </a:rPr>
              <a:t>Crash Reporting</a:t>
            </a:r>
            <a:endParaRPr kumimoji="0" lang="en-US" sz="540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0390547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945134" y="4454304"/>
            <a:ext cx="13786865" cy="5572346"/>
          </a:xfrm>
          <a:prstGeom prst="rect">
            <a:avLst/>
          </a:prstGeom>
        </p:spPr>
        <p:txBody>
          <a:bodyPr>
            <a:normAutofit/>
          </a:bodyPr>
          <a:lstStyle/>
          <a:p>
            <a:r>
              <a:rPr lang="en-CA" sz="8000" dirty="0"/>
              <a:t>Module 5: </a:t>
            </a:r>
            <a:br>
              <a:rPr lang="en-CA" sz="8000" dirty="0"/>
            </a:br>
            <a:r>
              <a:rPr lang="en-CA" sz="8000" dirty="0"/>
              <a:t>electron userland</a:t>
            </a:r>
            <a:br>
              <a:rPr lang="en-CA" sz="8000" dirty="0"/>
            </a:br>
            <a:endParaRPr sz="8000" dirty="0"/>
          </a:p>
        </p:txBody>
      </p:sp>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09969403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tools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530286" y="3240155"/>
            <a:ext cx="14156823"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2005729" y="5410862"/>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electron-builder</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976725" y="5410862"/>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devtron</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47721" y="5410862"/>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spectron</a:t>
              </a:r>
            </a:p>
          </p:txBody>
        </p:sp>
      </p:grpSp>
      <p:grpSp>
        <p:nvGrpSpPr>
          <p:cNvPr id="14" name="Group 13">
            <a:extLst>
              <a:ext uri="{FF2B5EF4-FFF2-40B4-BE49-F238E27FC236}">
                <a16:creationId xmlns:a16="http://schemas.microsoft.com/office/drawing/2014/main" id="{A46B4178-703C-5842-AC75-0E75280FF6FD}"/>
              </a:ext>
            </a:extLst>
          </p:cNvPr>
          <p:cNvGrpSpPr/>
          <p:nvPr/>
        </p:nvGrpSpPr>
        <p:grpSpPr>
          <a:xfrm>
            <a:off x="10918717" y="5410862"/>
            <a:ext cx="2546567" cy="2894276"/>
            <a:chOff x="8916968" y="2170707"/>
            <a:chExt cx="2546567" cy="2894276"/>
          </a:xfrm>
        </p:grpSpPr>
        <p:sp>
          <p:nvSpPr>
            <p:cNvPr id="24" name="Rounded Rectangle 23">
              <a:extLst>
                <a:ext uri="{FF2B5EF4-FFF2-40B4-BE49-F238E27FC236}">
                  <a16:creationId xmlns:a16="http://schemas.microsoft.com/office/drawing/2014/main" id="{898457E0-497B-CC47-B48F-FDD3FEB0B2EE}"/>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ounded Rectangle 11">
              <a:extLst>
                <a:ext uri="{FF2B5EF4-FFF2-40B4-BE49-F238E27FC236}">
                  <a16:creationId xmlns:a16="http://schemas.microsoft.com/office/drawing/2014/main" id="{3F3161C2-D2B9-3F42-B3DF-26B930D80A5D}"/>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electron-reload</a:t>
              </a: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7938382" y="5410862"/>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spTree>
    <p:extLst>
      <p:ext uri="{BB962C8B-B14F-4D97-AF65-F5344CB8AC3E}">
        <p14:creationId xmlns:p14="http://schemas.microsoft.com/office/powerpoint/2010/main" val="395526752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builder</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0"/>
            <a:ext cx="14447519" cy="10398579"/>
          </a:xfrm>
        </p:spPr>
        <p:txBody>
          <a:bodyPr>
            <a:normAutofit fontScale="55000" lnSpcReduction="20000"/>
          </a:bodyPr>
          <a:lstStyle/>
          <a:p>
            <a:r>
              <a:rPr lang="en-US" dirty="0"/>
              <a:t>Complete solution to package and build a ready for distribution Electron app for MacOS, Windows and Linux with auto update support out of the box.</a:t>
            </a:r>
          </a:p>
          <a:p>
            <a:r>
              <a:rPr lang="en-US" dirty="0"/>
              <a:t>Features like:</a:t>
            </a:r>
          </a:p>
          <a:p>
            <a:pPr lvl="1"/>
            <a:r>
              <a:rPr lang="en-US" dirty="0"/>
              <a:t>NPM packages management</a:t>
            </a:r>
          </a:p>
          <a:p>
            <a:pPr lvl="1"/>
            <a:r>
              <a:rPr lang="en-US" dirty="0"/>
              <a:t>Code signing</a:t>
            </a:r>
          </a:p>
          <a:p>
            <a:pPr lvl="1"/>
            <a:r>
              <a:rPr lang="en-US" dirty="0"/>
              <a:t>Auto update</a:t>
            </a:r>
          </a:p>
          <a:p>
            <a:pPr lvl="1"/>
            <a:r>
              <a:rPr lang="en-US" dirty="0"/>
              <a:t>Various target formats</a:t>
            </a:r>
          </a:p>
          <a:p>
            <a:pPr lvl="2"/>
            <a:r>
              <a:rPr lang="en-US" dirty="0"/>
              <a:t>macOS: dmg, pkg</a:t>
            </a:r>
          </a:p>
          <a:p>
            <a:pPr lvl="2"/>
            <a:r>
              <a:rPr lang="en-US" dirty="0"/>
              <a:t>Linux: </a:t>
            </a:r>
            <a:r>
              <a:rPr lang="en-US" dirty="0" err="1"/>
              <a:t>AppImage</a:t>
            </a:r>
            <a:r>
              <a:rPr lang="en-US" dirty="0"/>
              <a:t>, Debian etc.</a:t>
            </a:r>
          </a:p>
          <a:p>
            <a:pPr lvl="2"/>
            <a:r>
              <a:rPr lang="en-US" dirty="0"/>
              <a:t>Windows: </a:t>
            </a:r>
            <a:r>
              <a:rPr lang="en-US" dirty="0" err="1"/>
              <a:t>nsis</a:t>
            </a:r>
            <a:r>
              <a:rPr lang="en-US" dirty="0"/>
              <a:t>, </a:t>
            </a:r>
            <a:r>
              <a:rPr lang="en-US" dirty="0" err="1"/>
              <a:t>nsis</a:t>
            </a:r>
            <a:r>
              <a:rPr lang="en-US" dirty="0"/>
              <a:t>-web Installers and many more…</a:t>
            </a:r>
          </a:p>
        </p:txBody>
      </p:sp>
      <p:pic>
        <p:nvPicPr>
          <p:cNvPr id="6" name="Picture 5">
            <a:extLst>
              <a:ext uri="{FF2B5EF4-FFF2-40B4-BE49-F238E27FC236}">
                <a16:creationId xmlns:a16="http://schemas.microsoft.com/office/drawing/2014/main" id="{0F1964B3-1205-D148-A1BF-CADCC8835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4397" y="3897911"/>
            <a:ext cx="6732960" cy="5759835"/>
          </a:xfrm>
          <a:prstGeom prst="rect">
            <a:avLst/>
          </a:prstGeom>
        </p:spPr>
      </p:pic>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a:t>
            </a:r>
            <a:r>
              <a:rPr lang="en-US" sz="1800" dirty="0" err="1"/>
              <a:t>github.com</a:t>
            </a:r>
            <a:r>
              <a:rPr lang="en-US" sz="1800" dirty="0"/>
              <a:t>/electron-userland/electron-builder</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yarn add electron-builder --dev</a:t>
            </a:r>
          </a:p>
        </p:txBody>
      </p:sp>
    </p:spTree>
    <p:extLst>
      <p:ext uri="{BB962C8B-B14F-4D97-AF65-F5344CB8AC3E}">
        <p14:creationId xmlns:p14="http://schemas.microsoft.com/office/powerpoint/2010/main" val="257319322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devtron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fontScale="92500" lnSpcReduction="20000"/>
          </a:bodyPr>
          <a:lstStyle/>
          <a:p>
            <a:r>
              <a:rPr lang="en-US" dirty="0"/>
              <a:t>An Electron DevTools extension to help you inspect, monitor and debug </a:t>
            </a:r>
          </a:p>
          <a:p>
            <a:r>
              <a:rPr lang="en-US" dirty="0"/>
              <a:t>Features like:</a:t>
            </a:r>
          </a:p>
          <a:p>
            <a:pPr lvl="1"/>
            <a:r>
              <a:rPr lang="en-US" dirty="0"/>
              <a:t>Require graph</a:t>
            </a:r>
          </a:p>
          <a:p>
            <a:pPr lvl="1"/>
            <a:r>
              <a:rPr lang="en-US" dirty="0"/>
              <a:t>IPC monitor</a:t>
            </a:r>
          </a:p>
          <a:p>
            <a:pPr lvl="1"/>
            <a:r>
              <a:rPr lang="en-US" dirty="0"/>
              <a:t>Event Inspector</a:t>
            </a:r>
          </a:p>
          <a:p>
            <a:pPr lvl="1"/>
            <a:r>
              <a:rPr lang="en-US" dirty="0"/>
              <a:t>App Linter</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https://github.com/electron/devtron</a:t>
            </a:r>
          </a:p>
        </p:txBody>
      </p:sp>
      <p:sp>
        <p:nvSpPr>
          <p:cNvPr id="2" name="TextBox 1">
            <a:extLst>
              <a:ext uri="{FF2B5EF4-FFF2-40B4-BE49-F238E27FC236}">
                <a16:creationId xmlns:a16="http://schemas.microsoft.com/office/drawing/2014/main" id="{D06A0752-A36F-7E46-9853-12604988EF0E}"/>
              </a:ext>
            </a:extLst>
          </p:cNvPr>
          <p:cNvSpPr txBox="1"/>
          <p:nvPr/>
        </p:nvSpPr>
        <p:spPr>
          <a:xfrm>
            <a:off x="13350240" y="9846778"/>
            <a:ext cx="97887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CA" sz="4800" dirty="0">
                <a:latin typeface="Montserrat" pitchFamily="2" charset="77"/>
              </a:rPr>
              <a:t>npm install --save-dev devtron</a:t>
            </a:r>
          </a:p>
        </p:txBody>
      </p:sp>
      <p:pic>
        <p:nvPicPr>
          <p:cNvPr id="5" name="Picture 4">
            <a:extLst>
              <a:ext uri="{FF2B5EF4-FFF2-40B4-BE49-F238E27FC236}">
                <a16:creationId xmlns:a16="http://schemas.microsoft.com/office/drawing/2014/main" id="{97C77E07-ED16-CC4F-B265-807CBE12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199" y="3595188"/>
            <a:ext cx="13709289" cy="5653315"/>
          </a:xfrm>
          <a:prstGeom prst="rect">
            <a:avLst/>
          </a:prstGeom>
        </p:spPr>
      </p:pic>
    </p:spTree>
    <p:extLst>
      <p:ext uri="{BB962C8B-B14F-4D97-AF65-F5344CB8AC3E}">
        <p14:creationId xmlns:p14="http://schemas.microsoft.com/office/powerpoint/2010/main" val="103999774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spectron</a:t>
            </a:r>
          </a:p>
        </p:txBody>
      </p:sp>
      <p:sp>
        <p:nvSpPr>
          <p:cNvPr id="4" name="Text Placeholder 3">
            <a:extLst>
              <a:ext uri="{FF2B5EF4-FFF2-40B4-BE49-F238E27FC236}">
                <a16:creationId xmlns:a16="http://schemas.microsoft.com/office/drawing/2014/main" id="{D61B3290-3031-544E-BB8D-DB56DB2EA243}"/>
              </a:ext>
            </a:extLst>
          </p:cNvPr>
          <p:cNvSpPr>
            <a:spLocks noGrp="1"/>
          </p:cNvSpPr>
          <p:nvPr>
            <p:ph type="body" idx="1"/>
          </p:nvPr>
        </p:nvSpPr>
        <p:spPr>
          <a:xfrm>
            <a:off x="888275" y="2533651"/>
            <a:ext cx="9170125" cy="9562556"/>
          </a:xfrm>
        </p:spPr>
        <p:txBody>
          <a:bodyPr>
            <a:normAutofit/>
          </a:bodyPr>
          <a:lstStyle/>
          <a:p>
            <a:r>
              <a:rPr lang="en-US" dirty="0"/>
              <a:t>Perform Integration Test for Electron apps. </a:t>
            </a:r>
          </a:p>
          <a:p>
            <a:r>
              <a:rPr lang="en-US" dirty="0"/>
              <a:t>Its build on top of ChromeDriver and WebdriverIO.</a:t>
            </a:r>
          </a:p>
          <a:p>
            <a:r>
              <a:rPr lang="en-US" dirty="0"/>
              <a:t>Spectron supports all testing frameworks.</a:t>
            </a:r>
          </a:p>
          <a:p>
            <a:r>
              <a:rPr lang="en-US" dirty="0"/>
              <a:t>npm install –save-dev spectron</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https://electronjs.org/spectron</a:t>
            </a:r>
          </a:p>
        </p:txBody>
      </p:sp>
      <p:pic>
        <p:nvPicPr>
          <p:cNvPr id="6" name="Picture 5">
            <a:extLst>
              <a:ext uri="{FF2B5EF4-FFF2-40B4-BE49-F238E27FC236}">
                <a16:creationId xmlns:a16="http://schemas.microsoft.com/office/drawing/2014/main" id="{09332DEF-8134-974D-8C8C-DE8B7CD9B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3418" y="2533650"/>
            <a:ext cx="8142307" cy="10163447"/>
          </a:xfrm>
          <a:prstGeom prst="rect">
            <a:avLst/>
          </a:prstGeom>
        </p:spPr>
      </p:pic>
    </p:spTree>
    <p:extLst>
      <p:ext uri="{BB962C8B-B14F-4D97-AF65-F5344CB8AC3E}">
        <p14:creationId xmlns:p14="http://schemas.microsoft.com/office/powerpoint/2010/main" val="22284604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Electron-RELOAD</a:t>
            </a:r>
          </a:p>
        </p:txBody>
      </p:sp>
      <p:sp>
        <p:nvSpPr>
          <p:cNvPr id="7" name="Rectangle 6">
            <a:extLst>
              <a:ext uri="{FF2B5EF4-FFF2-40B4-BE49-F238E27FC236}">
                <a16:creationId xmlns:a16="http://schemas.microsoft.com/office/drawing/2014/main" id="{9DF29BEB-A369-7643-B1CD-8F09CAF422B7}"/>
              </a:ext>
            </a:extLst>
          </p:cNvPr>
          <p:cNvSpPr/>
          <p:nvPr/>
        </p:nvSpPr>
        <p:spPr>
          <a:xfrm>
            <a:off x="18810514" y="13346668"/>
            <a:ext cx="5573486" cy="369332"/>
          </a:xfrm>
          <a:prstGeom prst="rect">
            <a:avLst/>
          </a:prstGeom>
        </p:spPr>
        <p:txBody>
          <a:bodyPr wrap="square">
            <a:spAutoFit/>
          </a:bodyPr>
          <a:lstStyle/>
          <a:p>
            <a:r>
              <a:rPr lang="en-US" sz="1800" dirty="0"/>
              <a:t>https://www.npmjs.com/package/electron-reload</a:t>
            </a:r>
          </a:p>
        </p:txBody>
      </p:sp>
      <p:sp>
        <p:nvSpPr>
          <p:cNvPr id="2" name="TextBox 1">
            <a:extLst>
              <a:ext uri="{FF2B5EF4-FFF2-40B4-BE49-F238E27FC236}">
                <a16:creationId xmlns:a16="http://schemas.microsoft.com/office/drawing/2014/main" id="{6DDD8BE3-3C83-044F-9E80-C43BCF75E02E}"/>
              </a:ext>
            </a:extLst>
          </p:cNvPr>
          <p:cNvSpPr txBox="1"/>
          <p:nvPr/>
        </p:nvSpPr>
        <p:spPr>
          <a:xfrm>
            <a:off x="13428616" y="8211900"/>
            <a:ext cx="1076379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4000" dirty="0">
                <a:latin typeface="Montserrat" pitchFamily="2" charset="77"/>
              </a:rPr>
              <a:t>npm install electron-reload --save-dev</a:t>
            </a:r>
          </a:p>
        </p:txBody>
      </p:sp>
      <p:sp>
        <p:nvSpPr>
          <p:cNvPr id="10" name="Text Placeholder 3">
            <a:extLst>
              <a:ext uri="{FF2B5EF4-FFF2-40B4-BE49-F238E27FC236}">
                <a16:creationId xmlns:a16="http://schemas.microsoft.com/office/drawing/2014/main" id="{F1B4650A-9FA1-CB49-BD2F-048A0BFF0EE4}"/>
              </a:ext>
            </a:extLst>
          </p:cNvPr>
          <p:cNvSpPr txBox="1">
            <a:spLocks/>
          </p:cNvSpPr>
          <p:nvPr/>
        </p:nvSpPr>
        <p:spPr>
          <a:xfrm>
            <a:off x="667999" y="2173678"/>
            <a:ext cx="14200094" cy="108130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r>
              <a:rPr lang="en-CA" sz="4000" dirty="0"/>
              <a:t>Enables live reload contents of all active BrowserWindows when the source files are changed.</a:t>
            </a:r>
          </a:p>
          <a:p>
            <a:r>
              <a:rPr lang="en-CA" sz="4000" dirty="0"/>
              <a:t>Soft Reset: It refreshes WebContents alone.</a:t>
            </a:r>
          </a:p>
          <a:p>
            <a:endParaRPr lang="en-CA" sz="4000" dirty="0"/>
          </a:p>
          <a:p>
            <a:r>
              <a:rPr lang="en-CA" sz="4000" dirty="0"/>
              <a:t>Hard Reset: It starts a new electron process</a:t>
            </a:r>
            <a:r>
              <a:rPr lang="en-CA" dirty="0"/>
              <a:t>.</a:t>
            </a:r>
          </a:p>
          <a:p>
            <a:endParaRPr lang="en-US" dirty="0"/>
          </a:p>
        </p:txBody>
      </p:sp>
      <p:pic>
        <p:nvPicPr>
          <p:cNvPr id="4" name="Picture 3">
            <a:extLst>
              <a:ext uri="{FF2B5EF4-FFF2-40B4-BE49-F238E27FC236}">
                <a16:creationId xmlns:a16="http://schemas.microsoft.com/office/drawing/2014/main" id="{17764718-BBD9-7044-9BBF-710263BA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64" y="7223469"/>
            <a:ext cx="8030392" cy="1347503"/>
          </a:xfrm>
          <a:prstGeom prst="rect">
            <a:avLst/>
          </a:prstGeom>
        </p:spPr>
      </p:pic>
      <p:pic>
        <p:nvPicPr>
          <p:cNvPr id="6" name="Picture 5">
            <a:extLst>
              <a:ext uri="{FF2B5EF4-FFF2-40B4-BE49-F238E27FC236}">
                <a16:creationId xmlns:a16="http://schemas.microsoft.com/office/drawing/2014/main" id="{B7CABAB3-4717-7F4E-BFDA-1368B39E6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64" y="10193641"/>
            <a:ext cx="11533222" cy="2247130"/>
          </a:xfrm>
          <a:prstGeom prst="rect">
            <a:avLst/>
          </a:prstGeom>
        </p:spPr>
      </p:pic>
      <p:pic>
        <p:nvPicPr>
          <p:cNvPr id="11" name="Picture 10">
            <a:extLst>
              <a:ext uri="{FF2B5EF4-FFF2-40B4-BE49-F238E27FC236}">
                <a16:creationId xmlns:a16="http://schemas.microsoft.com/office/drawing/2014/main" id="{A6225388-E857-BF42-931C-7C44CD43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5905" y="3677605"/>
            <a:ext cx="3652989" cy="3652989"/>
          </a:xfrm>
          <a:prstGeom prst="rect">
            <a:avLst/>
          </a:prstGeom>
        </p:spPr>
      </p:pic>
    </p:spTree>
    <p:extLst>
      <p:ext uri="{BB962C8B-B14F-4D97-AF65-F5344CB8AC3E}">
        <p14:creationId xmlns:p14="http://schemas.microsoft.com/office/powerpoint/2010/main" val="27899982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a:bodyPr>
          <a:lstStyle/>
          <a:p>
            <a:r>
              <a:rPr lang="en-CA" dirty="0"/>
              <a:t>Electron boilerplates</a:t>
            </a:r>
            <a:endParaRPr dirty="0"/>
          </a:p>
        </p:txBody>
      </p:sp>
      <p:sp>
        <p:nvSpPr>
          <p:cNvPr id="10" name="Right Arrow 9">
            <a:extLst>
              <a:ext uri="{FF2B5EF4-FFF2-40B4-BE49-F238E27FC236}">
                <a16:creationId xmlns:a16="http://schemas.microsoft.com/office/drawing/2014/main" id="{BA2A2010-78FC-F845-B0C7-C6A4B0A668B9}"/>
              </a:ext>
            </a:extLst>
          </p:cNvPr>
          <p:cNvSpPr/>
          <p:nvPr/>
        </p:nvSpPr>
        <p:spPr>
          <a:xfrm>
            <a:off x="3126619" y="3281672"/>
            <a:ext cx="14830636" cy="7235690"/>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0EC9BDE-6802-E440-9E2C-B3B60999199C}"/>
              </a:ext>
            </a:extLst>
          </p:cNvPr>
          <p:cNvGrpSpPr/>
          <p:nvPr/>
        </p:nvGrpSpPr>
        <p:grpSpPr>
          <a:xfrm>
            <a:off x="1689100" y="5535413"/>
            <a:ext cx="2546567" cy="2894276"/>
            <a:chOff x="3980" y="2170707"/>
            <a:chExt cx="2546567" cy="2894276"/>
          </a:xfrm>
        </p:grpSpPr>
        <p:sp>
          <p:nvSpPr>
            <p:cNvPr id="30" name="Rounded Rectangle 29">
              <a:extLst>
                <a:ext uri="{FF2B5EF4-FFF2-40B4-BE49-F238E27FC236}">
                  <a16:creationId xmlns:a16="http://schemas.microsoft.com/office/drawing/2014/main" id="{1C7B2C72-C2B7-A74A-B868-927236B827E2}"/>
                </a:ext>
              </a:extLst>
            </p:cNvPr>
            <p:cNvSpPr/>
            <p:nvPr/>
          </p:nvSpPr>
          <p:spPr>
            <a:xfrm>
              <a:off x="3980" y="2170707"/>
              <a:ext cx="2546567" cy="2894276"/>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1" name="Rounded Rectangle 5">
              <a:extLst>
                <a:ext uri="{FF2B5EF4-FFF2-40B4-BE49-F238E27FC236}">
                  <a16:creationId xmlns:a16="http://schemas.microsoft.com/office/drawing/2014/main" id="{8D183BC3-FD7E-1944-9592-DF404D1AE8E2}"/>
                </a:ext>
              </a:extLst>
            </p:cNvPr>
            <p:cNvSpPr txBox="1"/>
            <p:nvPr/>
          </p:nvSpPr>
          <p:spPr>
            <a:xfrm>
              <a:off x="128293"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electron-boilerplate</a:t>
              </a:r>
            </a:p>
          </p:txBody>
        </p:sp>
      </p:grpSp>
      <p:grpSp>
        <p:nvGrpSpPr>
          <p:cNvPr id="12" name="Group 11">
            <a:extLst>
              <a:ext uri="{FF2B5EF4-FFF2-40B4-BE49-F238E27FC236}">
                <a16:creationId xmlns:a16="http://schemas.microsoft.com/office/drawing/2014/main" id="{56D24EE2-E461-D14C-8970-5E7F4F6D8DF9}"/>
              </a:ext>
            </a:extLst>
          </p:cNvPr>
          <p:cNvGrpSpPr/>
          <p:nvPr/>
        </p:nvGrpSpPr>
        <p:grpSpPr>
          <a:xfrm>
            <a:off x="4810154" y="5493896"/>
            <a:ext cx="2546567" cy="2894276"/>
            <a:chOff x="2974976" y="2170707"/>
            <a:chExt cx="2546567" cy="2894276"/>
          </a:xfrm>
        </p:grpSpPr>
        <p:sp>
          <p:nvSpPr>
            <p:cNvPr id="28" name="Rounded Rectangle 27">
              <a:extLst>
                <a:ext uri="{FF2B5EF4-FFF2-40B4-BE49-F238E27FC236}">
                  <a16:creationId xmlns:a16="http://schemas.microsoft.com/office/drawing/2014/main" id="{44B89432-FA29-9543-9DDE-F051C3B9D2EE}"/>
                </a:ext>
              </a:extLst>
            </p:cNvPr>
            <p:cNvSpPr/>
            <p:nvPr/>
          </p:nvSpPr>
          <p:spPr>
            <a:xfrm>
              <a:off x="2974976"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ounded Rectangle 7">
              <a:extLst>
                <a:ext uri="{FF2B5EF4-FFF2-40B4-BE49-F238E27FC236}">
                  <a16:creationId xmlns:a16="http://schemas.microsoft.com/office/drawing/2014/main" id="{6E41FE3E-8BEC-2D47-A8D9-AAA97A79A30C}"/>
                </a:ext>
              </a:extLst>
            </p:cNvPr>
            <p:cNvSpPr txBox="1"/>
            <p:nvPr/>
          </p:nvSpPr>
          <p:spPr>
            <a:xfrm>
              <a:off x="3099289"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electron-react-boilerplate</a:t>
              </a:r>
            </a:p>
          </p:txBody>
        </p:sp>
      </p:grpSp>
      <p:grpSp>
        <p:nvGrpSpPr>
          <p:cNvPr id="13" name="Group 12">
            <a:extLst>
              <a:ext uri="{FF2B5EF4-FFF2-40B4-BE49-F238E27FC236}">
                <a16:creationId xmlns:a16="http://schemas.microsoft.com/office/drawing/2014/main" id="{2CE9C0AB-A097-3040-A7CF-2B01C54D8F2E}"/>
              </a:ext>
            </a:extLst>
          </p:cNvPr>
          <p:cNvGrpSpPr/>
          <p:nvPr/>
        </p:nvGrpSpPr>
        <p:grpSpPr>
          <a:xfrm>
            <a:off x="7977990" y="5493896"/>
            <a:ext cx="2546567" cy="2894276"/>
            <a:chOff x="5945972" y="2170707"/>
            <a:chExt cx="2546567" cy="2894276"/>
          </a:xfrm>
        </p:grpSpPr>
        <p:sp>
          <p:nvSpPr>
            <p:cNvPr id="26" name="Rounded Rectangle 25">
              <a:extLst>
                <a:ext uri="{FF2B5EF4-FFF2-40B4-BE49-F238E27FC236}">
                  <a16:creationId xmlns:a16="http://schemas.microsoft.com/office/drawing/2014/main" id="{AC1DB55C-B2E0-C942-A8D9-C3ED7B71BD55}"/>
                </a:ext>
              </a:extLst>
            </p:cNvPr>
            <p:cNvSpPr/>
            <p:nvPr/>
          </p:nvSpPr>
          <p:spPr>
            <a:xfrm>
              <a:off x="5945972" y="2170707"/>
              <a:ext cx="2546567" cy="2894276"/>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 name="Rounded Rectangle 9">
              <a:extLst>
                <a:ext uri="{FF2B5EF4-FFF2-40B4-BE49-F238E27FC236}">
                  <a16:creationId xmlns:a16="http://schemas.microsoft.com/office/drawing/2014/main" id="{DA3008F7-B660-5B4C-98C1-0E07D1859A72}"/>
                </a:ext>
              </a:extLst>
            </p:cNvPr>
            <p:cNvSpPr txBox="1"/>
            <p:nvPr/>
          </p:nvSpPr>
          <p:spPr>
            <a:xfrm>
              <a:off x="6070285"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electron-</a:t>
              </a:r>
              <a:r>
                <a:rPr lang="en-US" sz="3200" kern="1200" dirty="0" err="1">
                  <a:latin typeface="Montserrat" pitchFamily="2" charset="77"/>
                </a:rPr>
                <a:t>vue</a:t>
              </a:r>
              <a:endParaRPr lang="en-US" sz="3200" kern="1200" dirty="0">
                <a:latin typeface="Montserrat" pitchFamily="2" charset="77"/>
              </a:endParaRPr>
            </a:p>
          </p:txBody>
        </p:sp>
      </p:grpSp>
      <p:grpSp>
        <p:nvGrpSpPr>
          <p:cNvPr id="17" name="Group 16">
            <a:extLst>
              <a:ext uri="{FF2B5EF4-FFF2-40B4-BE49-F238E27FC236}">
                <a16:creationId xmlns:a16="http://schemas.microsoft.com/office/drawing/2014/main" id="{F52B308E-A382-764C-8FB0-E5F0702498CA}"/>
              </a:ext>
            </a:extLst>
          </p:cNvPr>
          <p:cNvGrpSpPr/>
          <p:nvPr/>
        </p:nvGrpSpPr>
        <p:grpSpPr>
          <a:xfrm>
            <a:off x="18185317" y="5369583"/>
            <a:ext cx="2546567" cy="2894276"/>
            <a:chOff x="17829955" y="2170707"/>
            <a:chExt cx="2546567" cy="2894276"/>
          </a:xfrm>
        </p:grpSpPr>
        <p:sp>
          <p:nvSpPr>
            <p:cNvPr id="18" name="Rounded Rectangle 17">
              <a:extLst>
                <a:ext uri="{FF2B5EF4-FFF2-40B4-BE49-F238E27FC236}">
                  <a16:creationId xmlns:a16="http://schemas.microsoft.com/office/drawing/2014/main" id="{71EBA83B-5DB3-1D42-BEC9-5A35D6D68FD8}"/>
                </a:ext>
              </a:extLst>
            </p:cNvPr>
            <p:cNvSpPr/>
            <p:nvPr/>
          </p:nvSpPr>
          <p:spPr>
            <a:xfrm>
              <a:off x="17829955" y="2170707"/>
              <a:ext cx="2546567" cy="2894276"/>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9" name="Rounded Rectangle 17">
              <a:extLst>
                <a:ext uri="{FF2B5EF4-FFF2-40B4-BE49-F238E27FC236}">
                  <a16:creationId xmlns:a16="http://schemas.microsoft.com/office/drawing/2014/main" id="{191D1968-8865-D348-BC31-9C878698B6A8}"/>
                </a:ext>
              </a:extLst>
            </p:cNvPr>
            <p:cNvSpPr txBox="1"/>
            <p:nvPr/>
          </p:nvSpPr>
          <p:spPr>
            <a:xfrm>
              <a:off x="17954268"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ontserrat" pitchFamily="2" charset="77"/>
                </a:rPr>
                <a:t> more …</a:t>
              </a:r>
            </a:p>
          </p:txBody>
        </p:sp>
      </p:grpSp>
      <p:grpSp>
        <p:nvGrpSpPr>
          <p:cNvPr id="16" name="Group 15">
            <a:extLst>
              <a:ext uri="{FF2B5EF4-FFF2-40B4-BE49-F238E27FC236}">
                <a16:creationId xmlns:a16="http://schemas.microsoft.com/office/drawing/2014/main" id="{475A754C-D17C-304B-823F-C0C4B13885EB}"/>
              </a:ext>
            </a:extLst>
          </p:cNvPr>
          <p:cNvGrpSpPr/>
          <p:nvPr/>
        </p:nvGrpSpPr>
        <p:grpSpPr>
          <a:xfrm>
            <a:off x="10925744" y="5493896"/>
            <a:ext cx="2546567" cy="2894276"/>
            <a:chOff x="8916968" y="2170707"/>
            <a:chExt cx="2546567" cy="2894276"/>
          </a:xfrm>
        </p:grpSpPr>
        <p:sp>
          <p:nvSpPr>
            <p:cNvPr id="20" name="Rounded Rectangle 19">
              <a:extLst>
                <a:ext uri="{FF2B5EF4-FFF2-40B4-BE49-F238E27FC236}">
                  <a16:creationId xmlns:a16="http://schemas.microsoft.com/office/drawing/2014/main" id="{1F9405E4-46ED-A14E-9A48-BDCA0924A22C}"/>
                </a:ext>
              </a:extLst>
            </p:cNvPr>
            <p:cNvSpPr/>
            <p:nvPr/>
          </p:nvSpPr>
          <p:spPr>
            <a:xfrm>
              <a:off x="8916968" y="2170707"/>
              <a:ext cx="2546567" cy="2894276"/>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1" name="Rounded Rectangle 11">
              <a:extLst>
                <a:ext uri="{FF2B5EF4-FFF2-40B4-BE49-F238E27FC236}">
                  <a16:creationId xmlns:a16="http://schemas.microsoft.com/office/drawing/2014/main" id="{F6125335-AB36-9748-81E1-6614B40F3AA4}"/>
                </a:ext>
              </a:extLst>
            </p:cNvPr>
            <p:cNvSpPr txBox="1"/>
            <p:nvPr/>
          </p:nvSpPr>
          <p:spPr>
            <a:xfrm>
              <a:off x="9041281" y="2295020"/>
              <a:ext cx="2297941" cy="2645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en-US" sz="3200" kern="1200" dirty="0">
                  <a:latin typeface="Montserrat" pitchFamily="2" charset="77"/>
                </a:rPr>
                <a:t>angular-electron</a:t>
              </a:r>
            </a:p>
          </p:txBody>
        </p:sp>
      </p:grpSp>
    </p:spTree>
    <p:extLst>
      <p:ext uri="{BB962C8B-B14F-4D97-AF65-F5344CB8AC3E}">
        <p14:creationId xmlns:p14="http://schemas.microsoft.com/office/powerpoint/2010/main" val="321213781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502683" y="1870445"/>
            <a:ext cx="13681149" cy="5572346"/>
          </a:xfrm>
          <a:prstGeom prst="rect">
            <a:avLst/>
          </a:prstGeom>
        </p:spPr>
        <p:txBody>
          <a:bodyPr>
            <a:normAutofit/>
          </a:bodyPr>
          <a:lstStyle/>
          <a:p>
            <a:r>
              <a:rPr lang="en-CA" sz="8000" dirty="0"/>
              <a:t>Module 1: </a:t>
            </a:r>
            <a:br>
              <a:rPr lang="en-CA" sz="8000" dirty="0"/>
            </a:br>
            <a:r>
              <a:rPr sz="8000" dirty="0"/>
              <a:t>Introduction</a:t>
            </a:r>
            <a:br>
              <a:rPr lang="en-CA" sz="8000" dirty="0"/>
            </a:br>
            <a:r>
              <a:rPr lang="en-CA" sz="8000" dirty="0"/>
              <a:t>and installation</a:t>
            </a:r>
            <a:endParaRPr sz="8000" dirty="0"/>
          </a:p>
        </p:txBody>
      </p:sp>
      <p:pic>
        <p:nvPicPr>
          <p:cNvPr id="175" name="button.png"/>
          <p:cNvPicPr>
            <a:picLocks noChangeAspect="1"/>
          </p:cNvPicPr>
          <p:nvPr/>
        </p:nvPicPr>
        <p:blipFill>
          <a:blip r:embed="rId2">
            <a:extLst/>
          </a:blip>
          <a:stretch>
            <a:fillRect/>
          </a:stretch>
        </p:blipFill>
        <p:spPr>
          <a:xfrm>
            <a:off x="6275014" y="8084437"/>
            <a:ext cx="2985706" cy="3048000"/>
          </a:xfrm>
          <a:prstGeom prst="rect">
            <a:avLst/>
          </a:prstGeom>
          <a:ln w="12700">
            <a:miter lim="400000"/>
          </a:ln>
        </p:spPr>
      </p:pic>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Tree>
    <p:extLst>
      <p:ext uri="{BB962C8B-B14F-4D97-AF65-F5344CB8AC3E}">
        <p14:creationId xmlns:p14="http://schemas.microsoft.com/office/powerpoint/2010/main" val="396934922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EF8BB-E3D8-5F49-955B-A4D8EA9A0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5" y="3241410"/>
            <a:ext cx="6205305" cy="6785240"/>
          </a:xfrm>
          <a:prstGeom prst="rect">
            <a:avLst/>
          </a:prstGeom>
        </p:spPr>
      </p:pic>
      <p:sp>
        <p:nvSpPr>
          <p:cNvPr id="4" name="Title 3">
            <a:extLst>
              <a:ext uri="{FF2B5EF4-FFF2-40B4-BE49-F238E27FC236}">
                <a16:creationId xmlns:a16="http://schemas.microsoft.com/office/drawing/2014/main" id="{3AFCC5B6-2895-8E44-B651-F482B9B8FA85}"/>
              </a:ext>
            </a:extLst>
          </p:cNvPr>
          <p:cNvSpPr>
            <a:spLocks noGrp="1"/>
          </p:cNvSpPr>
          <p:nvPr>
            <p:ph type="title"/>
          </p:nvPr>
        </p:nvSpPr>
        <p:spPr>
          <a:xfrm>
            <a:off x="2365375" y="2705100"/>
            <a:ext cx="10541000" cy="3752850"/>
          </a:xfrm>
        </p:spPr>
        <p:txBody>
          <a:bodyPr/>
          <a:lstStyle/>
          <a:p>
            <a:r>
              <a:rPr lang="en-US" dirty="0">
                <a:solidFill>
                  <a:schemeClr val="accent2">
                    <a:lumMod val="50000"/>
                  </a:schemeClr>
                </a:solidFill>
              </a:rPr>
              <a:t>exercise</a:t>
            </a:r>
          </a:p>
        </p:txBody>
      </p:sp>
      <p:sp>
        <p:nvSpPr>
          <p:cNvPr id="6" name="TextBox 5">
            <a:extLst>
              <a:ext uri="{FF2B5EF4-FFF2-40B4-BE49-F238E27FC236}">
                <a16:creationId xmlns:a16="http://schemas.microsoft.com/office/drawing/2014/main" id="{9F2CFE82-68E0-8B4B-AABA-965BCCB2FB0E}"/>
              </a:ext>
            </a:extLst>
          </p:cNvPr>
          <p:cNvSpPr txBox="1"/>
          <p:nvPr/>
        </p:nvSpPr>
        <p:spPr>
          <a:xfrm>
            <a:off x="1873394" y="6842553"/>
            <a:ext cx="1152496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u="none" strike="noStrike" cap="none" spc="0" normalizeH="0" baseline="0" dirty="0">
                <a:ln>
                  <a:noFill/>
                </a:ln>
                <a:solidFill>
                  <a:srgbClr val="000000"/>
                </a:solidFill>
                <a:effectLst/>
                <a:uFillTx/>
                <a:latin typeface="Montserrat" pitchFamily="2" charset="77"/>
                <a:sym typeface="Helvetica Neue Thin"/>
              </a:rPr>
              <a:t>Generati</a:t>
            </a:r>
            <a:r>
              <a:rPr lang="en-US" sz="5400" dirty="0">
                <a:latin typeface="Montserrat" pitchFamily="2" charset="77"/>
              </a:rPr>
              <a:t>ng Installers and </a:t>
            </a:r>
            <a:r>
              <a:rPr kumimoji="0" lang="en-US" sz="5400" u="none" strike="noStrike" cap="none" spc="0" normalizeH="0" baseline="0" dirty="0">
                <a:ln>
                  <a:noFill/>
                </a:ln>
                <a:solidFill>
                  <a:srgbClr val="000000"/>
                </a:solidFill>
                <a:effectLst/>
                <a:uFillTx/>
                <a:latin typeface="Montserrat" pitchFamily="2" charset="77"/>
                <a:sym typeface="Helvetica Neue Thin"/>
              </a:rPr>
              <a:t>Automatic Updates</a:t>
            </a:r>
          </a:p>
        </p:txBody>
      </p:sp>
    </p:spTree>
    <p:extLst>
      <p:ext uri="{BB962C8B-B14F-4D97-AF65-F5344CB8AC3E}">
        <p14:creationId xmlns:p14="http://schemas.microsoft.com/office/powerpoint/2010/main" val="313205246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846EF-1263-2C47-8708-36C348437A21}"/>
              </a:ext>
            </a:extLst>
          </p:cNvPr>
          <p:cNvSpPr>
            <a:spLocks noGrp="1"/>
          </p:cNvSpPr>
          <p:nvPr>
            <p:ph type="title"/>
          </p:nvPr>
        </p:nvSpPr>
        <p:spPr/>
        <p:txBody>
          <a:bodyPr/>
          <a:lstStyle/>
          <a:p>
            <a:r>
              <a:rPr lang="en-US" dirty="0"/>
              <a:t>resources</a:t>
            </a:r>
          </a:p>
        </p:txBody>
      </p:sp>
      <p:sp>
        <p:nvSpPr>
          <p:cNvPr id="8" name="TextBox 7">
            <a:extLst>
              <a:ext uri="{FF2B5EF4-FFF2-40B4-BE49-F238E27FC236}">
                <a16:creationId xmlns:a16="http://schemas.microsoft.com/office/drawing/2014/main" id="{B1F148E3-28AE-3F4B-B464-C970EC6646AE}"/>
              </a:ext>
            </a:extLst>
          </p:cNvPr>
          <p:cNvSpPr txBox="1"/>
          <p:nvPr/>
        </p:nvSpPr>
        <p:spPr>
          <a:xfrm>
            <a:off x="2070847" y="3390191"/>
            <a:ext cx="19175505"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lgn="l">
              <a:lnSpc>
                <a:spcPct val="150000"/>
              </a:lnSpc>
              <a:buFont typeface="Arial" panose="020B0604020202020204" pitchFamily="34" charset="0"/>
              <a:buChar char="•"/>
            </a:pPr>
            <a:r>
              <a:rPr lang="en-US" dirty="0">
                <a:latin typeface="Montserrat" pitchFamily="2" charset="77"/>
              </a:rPr>
              <a:t>Electron Documentation </a:t>
            </a:r>
            <a:r>
              <a:rPr lang="en-US" dirty="0">
                <a:latin typeface="Montserrat" pitchFamily="2" charset="77"/>
                <a:hlinkClick r:id="rId3"/>
              </a:rPr>
              <a:t>https://electronjs.org/docs</a:t>
            </a:r>
            <a:endParaRPr lang="en-US" dirty="0">
              <a:latin typeface="Montserrat" pitchFamily="2" charset="77"/>
            </a:endParaRPr>
          </a:p>
          <a:p>
            <a:pPr marL="685800" indent="-685800" algn="l">
              <a:lnSpc>
                <a:spcPct val="150000"/>
              </a:lnSpc>
              <a:buFont typeface="Arial" panose="020B0604020202020204" pitchFamily="34" charset="0"/>
              <a:buChar char="•"/>
            </a:pPr>
            <a:r>
              <a:rPr kumimoji="0" lang="en-US" sz="5000" b="0" i="0" u="none" strike="noStrike" cap="none" spc="0" normalizeH="0" baseline="0" dirty="0">
                <a:ln>
                  <a:noFill/>
                </a:ln>
                <a:solidFill>
                  <a:srgbClr val="000000"/>
                </a:solidFill>
                <a:effectLst/>
                <a:uFillTx/>
                <a:latin typeface="Montserrat" pitchFamily="2" charset="77"/>
                <a:sym typeface="Helvetica Neue Thin"/>
              </a:rPr>
              <a:t>Electron Userland </a:t>
            </a:r>
            <a:r>
              <a:rPr lang="en-US" dirty="0">
                <a:latin typeface="Montserrat" pitchFamily="2" charset="77"/>
                <a:hlinkClick r:id="rId4"/>
              </a:rPr>
              <a:t>https://github.com/electron-userland</a:t>
            </a:r>
            <a:endParaRPr lang="en-US" dirty="0">
              <a:latin typeface="Montserrat" pitchFamily="2" charset="77"/>
            </a:endParaRPr>
          </a:p>
          <a:p>
            <a:pPr marL="685800" indent="-685800" algn="l">
              <a:lnSpc>
                <a:spcPct val="150000"/>
              </a:lnSpc>
              <a:buFont typeface="Arial" panose="020B0604020202020204" pitchFamily="34" charset="0"/>
              <a:buChar char="•"/>
            </a:pPr>
            <a:r>
              <a:rPr lang="en-US" dirty="0">
                <a:latin typeface="Montserrat" pitchFamily="2" charset="77"/>
              </a:rPr>
              <a:t>Coursetro </a:t>
            </a:r>
            <a:r>
              <a:rPr lang="en-US" dirty="0">
                <a:latin typeface="Montserrat" pitchFamily="2" charset="77"/>
                <a:hlinkClick r:id="rId5"/>
              </a:rPr>
              <a:t>https://coursetro.com/courses/22/Creating-Desktop-Apps-with-Electron-Tutorial</a:t>
            </a:r>
            <a:endParaRPr lang="en-US" dirty="0">
              <a:latin typeface="Montserrat" pitchFamily="2" charset="77"/>
            </a:endParaRPr>
          </a:p>
          <a:p>
            <a:pPr marL="685800" indent="-685800" algn="l">
              <a:lnSpc>
                <a:spcPct val="150000"/>
              </a:lnSpc>
              <a:buFont typeface="Arial" panose="020B0604020202020204" pitchFamily="34" charset="0"/>
              <a:buChar char="•"/>
            </a:pPr>
            <a:endParaRPr kumimoji="0" lang="en-US" sz="5000" b="0" i="0" u="none" strike="noStrike" cap="none" spc="0" normalizeH="0" baseline="0" dirty="0">
              <a:ln>
                <a:noFill/>
              </a:ln>
              <a:solidFill>
                <a:srgbClr val="000000"/>
              </a:solidFill>
              <a:effectLst/>
              <a:uFillTx/>
              <a:latin typeface="Montserrat" pitchFamily="2" charset="77"/>
              <a:sym typeface="Helvetica Neue Thin"/>
            </a:endParaRPr>
          </a:p>
        </p:txBody>
      </p:sp>
    </p:spTree>
    <p:extLst>
      <p:ext uri="{BB962C8B-B14F-4D97-AF65-F5344CB8AC3E}">
        <p14:creationId xmlns:p14="http://schemas.microsoft.com/office/powerpoint/2010/main" val="178077183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1689100" y="457200"/>
            <a:ext cx="21005800" cy="2286000"/>
          </a:xfrm>
          <a:prstGeom prst="rect">
            <a:avLst/>
          </a:prstGeom>
        </p:spPr>
        <p:txBody>
          <a:bodyPr/>
          <a:lstStyle/>
          <a:p>
            <a:r>
              <a:rPr lang="en-CA" dirty="0"/>
              <a:t>What is ELECTRON? </a:t>
            </a:r>
          </a:p>
        </p:txBody>
      </p:sp>
      <p:sp>
        <p:nvSpPr>
          <p:cNvPr id="191" name="Shape 191"/>
          <p:cNvSpPr>
            <a:spLocks noGrp="1"/>
          </p:cNvSpPr>
          <p:nvPr>
            <p:ph type="body" idx="1"/>
          </p:nvPr>
        </p:nvSpPr>
        <p:spPr>
          <a:xfrm>
            <a:off x="1689100" y="3238500"/>
            <a:ext cx="10782300" cy="9207500"/>
          </a:xfrm>
          <a:prstGeom prst="rect">
            <a:avLst/>
          </a:prstGeom>
        </p:spPr>
        <p:txBody>
          <a:bodyPr>
            <a:normAutofit/>
          </a:bodyPr>
          <a:lstStyle/>
          <a:p>
            <a:pPr marL="565150" indent="-565150" defTabSz="734694">
              <a:spcBef>
                <a:spcPts val="5200"/>
              </a:spcBef>
              <a:defRPr sz="4628"/>
            </a:pPr>
            <a:r>
              <a:rPr lang="en-CA" sz="4000" dirty="0"/>
              <a:t>Open-source library developed by GitHub for building cross-platform desktop applications with HTML, CSS and JavaScript.</a:t>
            </a:r>
          </a:p>
          <a:p>
            <a:pPr marL="565150" indent="-565150" defTabSz="734694">
              <a:spcBef>
                <a:spcPts val="5200"/>
              </a:spcBef>
              <a:defRPr sz="4628"/>
            </a:pPr>
            <a:r>
              <a:rPr lang="en-CA" sz="4000" dirty="0"/>
              <a:t>Node integration to grant access to the low level system from web pages.</a:t>
            </a:r>
          </a:p>
          <a:p>
            <a:pPr marL="565150" indent="-565150" defTabSz="734694">
              <a:spcBef>
                <a:spcPts val="5200"/>
              </a:spcBef>
              <a:defRPr sz="4628"/>
            </a:pPr>
            <a:r>
              <a:rPr lang="en-CA" sz="4000" dirty="0"/>
              <a:t>Electron accomplishes this by combining Chromium and Node.js into a single runtime and apps can be packaged for Mac, Windows, and Linux.</a:t>
            </a:r>
          </a:p>
        </p:txBody>
      </p:sp>
      <p:pic>
        <p:nvPicPr>
          <p:cNvPr id="3" name="Picture 2">
            <a:extLst>
              <a:ext uri="{FF2B5EF4-FFF2-40B4-BE49-F238E27FC236}">
                <a16:creationId xmlns:a16="http://schemas.microsoft.com/office/drawing/2014/main" id="{FB256A37-0D74-EC44-8587-BDA01E2B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0" y="4335800"/>
            <a:ext cx="4650062" cy="5084647"/>
          </a:xfrm>
          <a:prstGeom prst="rect">
            <a:avLst/>
          </a:prstGeom>
        </p:spPr>
      </p:pic>
    </p:spTree>
    <p:extLst>
      <p:ext uri="{BB962C8B-B14F-4D97-AF65-F5344CB8AC3E}">
        <p14:creationId xmlns:p14="http://schemas.microsoft.com/office/powerpoint/2010/main" val="35328460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1348857" y="456649"/>
            <a:ext cx="22404277" cy="2360428"/>
          </a:xfrm>
          <a:prstGeom prst="rect">
            <a:avLst/>
          </a:prstGeom>
        </p:spPr>
        <p:txBody>
          <a:bodyPr>
            <a:noAutofit/>
          </a:bodyPr>
          <a:lstStyle/>
          <a:p>
            <a:r>
              <a:rPr dirty="0"/>
              <a:t>Brief History of </a:t>
            </a:r>
            <a:r>
              <a:rPr lang="en-CA" dirty="0"/>
              <a:t>ELECTRON</a:t>
            </a:r>
            <a:r>
              <a:rPr dirty="0"/>
              <a:t> </a:t>
            </a:r>
          </a:p>
        </p:txBody>
      </p:sp>
      <p:sp>
        <p:nvSpPr>
          <p:cNvPr id="195" name="Shape 195"/>
          <p:cNvSpPr>
            <a:spLocks noGrp="1"/>
          </p:cNvSpPr>
          <p:nvPr>
            <p:ph type="body" idx="1"/>
          </p:nvPr>
        </p:nvSpPr>
        <p:spPr>
          <a:xfrm>
            <a:off x="1348857" y="2509285"/>
            <a:ext cx="21346043" cy="9936716"/>
          </a:xfrm>
          <a:prstGeom prst="rect">
            <a:avLst/>
          </a:prstGeom>
        </p:spPr>
        <p:txBody>
          <a:bodyPr>
            <a:normAutofit fontScale="55000" lnSpcReduction="20000"/>
          </a:bodyPr>
          <a:lstStyle/>
          <a:p>
            <a:r>
              <a:rPr dirty="0">
                <a:solidFill>
                  <a:schemeClr val="tx1"/>
                </a:solidFill>
              </a:rPr>
              <a:t>20</a:t>
            </a:r>
            <a:r>
              <a:rPr lang="en-CA" dirty="0">
                <a:solidFill>
                  <a:schemeClr val="tx1"/>
                </a:solidFill>
              </a:rPr>
              <a:t>13 </a:t>
            </a:r>
            <a:r>
              <a:rPr lang="en-US" dirty="0"/>
              <a:t>– </a:t>
            </a:r>
            <a:r>
              <a:rPr lang="en-CA" dirty="0"/>
              <a:t>Electron began as the framework on which Atom was built. Originally it was called as Atom Shell and developed by Cheng Zhao.</a:t>
            </a:r>
            <a:endParaRPr dirty="0"/>
          </a:p>
          <a:p>
            <a:r>
              <a:rPr dirty="0">
                <a:solidFill>
                  <a:schemeClr val="tx1"/>
                </a:solidFill>
              </a:rPr>
              <a:t>2014</a:t>
            </a:r>
            <a:r>
              <a:rPr dirty="0">
                <a:solidFill>
                  <a:schemeClr val="accent1">
                    <a:hueOff val="47394"/>
                    <a:satOff val="-25753"/>
                    <a:lumOff val="-7544"/>
                  </a:schemeClr>
                </a:solidFill>
              </a:rPr>
              <a:t> </a:t>
            </a:r>
            <a:r>
              <a:rPr lang="en-US" dirty="0"/>
              <a:t>– </a:t>
            </a:r>
            <a:r>
              <a:rPr lang="en-CA" dirty="0"/>
              <a:t>Atom and Atom Shell both got open sourced in May 2014.</a:t>
            </a:r>
            <a:endParaRPr dirty="0"/>
          </a:p>
          <a:p>
            <a:r>
              <a:rPr dirty="0">
                <a:solidFill>
                  <a:schemeClr val="tx1"/>
                </a:solidFill>
              </a:rPr>
              <a:t>201</a:t>
            </a:r>
            <a:r>
              <a:rPr lang="en-CA" dirty="0">
                <a:solidFill>
                  <a:schemeClr val="tx1"/>
                </a:solidFill>
              </a:rPr>
              <a:t>5</a:t>
            </a:r>
            <a:r>
              <a:rPr dirty="0"/>
              <a:t> </a:t>
            </a:r>
            <a:r>
              <a:rPr lang="en-US" dirty="0"/>
              <a:t>– Atom Shell got renamed to Electron in April 2015.</a:t>
            </a:r>
          </a:p>
          <a:p>
            <a:r>
              <a:rPr lang="is-IS" dirty="0">
                <a:solidFill>
                  <a:schemeClr val="tx1"/>
                </a:solidFill>
              </a:rPr>
              <a:t>2016</a:t>
            </a:r>
            <a:r>
              <a:rPr lang="is-IS" dirty="0">
                <a:solidFill>
                  <a:schemeClr val="accent1">
                    <a:hueOff val="47394"/>
                    <a:satOff val="-25753"/>
                    <a:lumOff val="-7544"/>
                  </a:schemeClr>
                </a:solidFill>
              </a:rPr>
              <a:t> </a:t>
            </a:r>
            <a:r>
              <a:rPr lang="en-US" dirty="0"/>
              <a:t>– Electron v1.0.0 released in May 2016.</a:t>
            </a:r>
          </a:p>
          <a:p>
            <a:r>
              <a:rPr lang="en-US" dirty="0"/>
              <a:t>2016 – Electron apps compatible with Mac App Store in May 2016.</a:t>
            </a:r>
          </a:p>
          <a:p>
            <a:r>
              <a:rPr lang="en-CA" dirty="0"/>
              <a:t>2017 </a:t>
            </a:r>
            <a:r>
              <a:rPr lang="en-US" dirty="0"/>
              <a:t>– Windows Store support for Electron apps in August 2016.</a:t>
            </a:r>
            <a:endParaRPr lang="en-US" baseline="30000" dirty="0"/>
          </a:p>
          <a:p>
            <a:r>
              <a:rPr lang="en-CA" dirty="0"/>
              <a:t>2018 </a:t>
            </a:r>
            <a:r>
              <a:rPr lang="en-US" dirty="0"/>
              <a:t>– Electron v2.0.0 released in May 2018.</a:t>
            </a:r>
          </a:p>
          <a:p>
            <a:r>
              <a:rPr lang="en-US" dirty="0"/>
              <a:t>2018 – Electron v3.0.0 released in September 2018.</a:t>
            </a:r>
          </a:p>
          <a:p>
            <a:r>
              <a:rPr lang="en-US" dirty="0"/>
              <a:t>2018 – Electron v4.0.0 released in December 2018.</a:t>
            </a:r>
          </a:p>
        </p:txBody>
      </p:sp>
      <p:sp>
        <p:nvSpPr>
          <p:cNvPr id="196" name="Shape 196"/>
          <p:cNvSpPr/>
          <p:nvPr/>
        </p:nvSpPr>
        <p:spPr>
          <a:xfrm>
            <a:off x="1573618" y="2663181"/>
            <a:ext cx="86097" cy="9628923"/>
          </a:xfrm>
          <a:prstGeom prst="line">
            <a:avLst/>
          </a:prstGeom>
          <a:ln w="63500">
            <a:solidFill>
              <a:schemeClr val="accent1">
                <a:hueOff val="47394"/>
                <a:satOff val="-25753"/>
                <a:lumOff val="-7544"/>
              </a:schemeClr>
            </a:solidFill>
            <a:miter lim="400000"/>
            <a:tailEnd type="stealth"/>
          </a:ln>
        </p:spPr>
        <p:txBody>
          <a:bodyPr lIns="50800" tIns="50800" rIns="50800" bIns="50800" anchor="ctr"/>
          <a:lstStyle/>
          <a:p>
            <a:pPr>
              <a:defRPr sz="3200">
                <a:solidFill>
                  <a:srgbClr val="53585F"/>
                </a:solidFill>
              </a:defRPr>
            </a:pPr>
            <a:endParaRPr/>
          </a:p>
        </p:txBody>
      </p:sp>
    </p:spTree>
    <p:extLst>
      <p:ext uri="{BB962C8B-B14F-4D97-AF65-F5344CB8AC3E}">
        <p14:creationId xmlns:p14="http://schemas.microsoft.com/office/powerpoint/2010/main" val="5172159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normAutofit fontScale="90000"/>
          </a:bodyPr>
          <a:lstStyle/>
          <a:p>
            <a:r>
              <a:rPr lang="en-CA" dirty="0"/>
              <a:t>Why desktop apps instead of web apps? </a:t>
            </a:r>
            <a:endParaRPr dirty="0"/>
          </a:p>
        </p:txBody>
      </p:sp>
      <p:sp>
        <p:nvSpPr>
          <p:cNvPr id="199" name="Shape 199"/>
          <p:cNvSpPr>
            <a:spLocks noGrp="1"/>
          </p:cNvSpPr>
          <p:nvPr>
            <p:ph type="body" idx="1"/>
          </p:nvPr>
        </p:nvSpPr>
        <p:spPr>
          <a:xfrm>
            <a:off x="1689100" y="3557477"/>
            <a:ext cx="20511681" cy="8117072"/>
          </a:xfrm>
          <a:prstGeom prst="rect">
            <a:avLst/>
          </a:prstGeom>
        </p:spPr>
        <p:txBody>
          <a:bodyPr>
            <a:normAutofit/>
          </a:bodyPr>
          <a:lstStyle/>
          <a:p>
            <a:pPr marL="495300" indent="-495300" defTabSz="643889">
              <a:spcBef>
                <a:spcPts val="4600"/>
              </a:spcBef>
              <a:defRPr sz="4055"/>
            </a:pPr>
            <a:r>
              <a:rPr lang="en-CA" dirty="0"/>
              <a:t>Constant connectivity with Internet is not required.</a:t>
            </a:r>
            <a:endParaRPr dirty="0"/>
          </a:p>
          <a:p>
            <a:pPr marL="495300" indent="-495300" defTabSz="643889">
              <a:spcBef>
                <a:spcPts val="4600"/>
              </a:spcBef>
              <a:defRPr sz="4055"/>
            </a:pPr>
            <a:r>
              <a:rPr lang="en-CA" dirty="0"/>
              <a:t>Dock Icon, Desktop shortcuts, Keyboard shortcuts and Native notifications.</a:t>
            </a:r>
          </a:p>
          <a:p>
            <a:pPr marL="495300" indent="-495300" defTabSz="643889">
              <a:spcBef>
                <a:spcPts val="4600"/>
              </a:spcBef>
              <a:defRPr sz="4055"/>
            </a:pPr>
            <a:r>
              <a:rPr lang="en-CA" dirty="0"/>
              <a:t>Hosting is cheaper.</a:t>
            </a:r>
          </a:p>
          <a:p>
            <a:pPr marL="495300" indent="-495300" defTabSz="643889">
              <a:spcBef>
                <a:spcPts val="4600"/>
              </a:spcBef>
              <a:defRPr sz="4055"/>
            </a:pPr>
            <a:r>
              <a:rPr lang="en-CA" dirty="0"/>
              <a:t>Works with peripheral devices and other local hardware.</a:t>
            </a:r>
          </a:p>
          <a:p>
            <a:pPr marL="495300" indent="-495300" defTabSz="643889">
              <a:spcBef>
                <a:spcPts val="4600"/>
              </a:spcBef>
              <a:defRPr sz="4055"/>
            </a:pPr>
            <a:r>
              <a:rPr lang="en-CA" dirty="0"/>
              <a:t>It will be available in App Store.</a:t>
            </a:r>
          </a:p>
          <a:p>
            <a:pPr marL="0" indent="0" defTabSz="643889">
              <a:spcBef>
                <a:spcPts val="4600"/>
              </a:spcBef>
              <a:buNone/>
              <a:defRPr sz="4055"/>
            </a:pPr>
            <a:r>
              <a:rPr lang="en-CA" b="1" dirty="0"/>
              <a:t>Desktop apps are making a comeback !</a:t>
            </a:r>
          </a:p>
          <a:p>
            <a:pPr marL="0" indent="0" defTabSz="643889">
              <a:spcBef>
                <a:spcPts val="4600"/>
              </a:spcBef>
              <a:buNone/>
              <a:defRPr sz="4055"/>
            </a:pPr>
            <a:endParaRPr dirty="0"/>
          </a:p>
        </p:txBody>
      </p:sp>
    </p:spTree>
    <p:extLst>
      <p:ext uri="{BB962C8B-B14F-4D97-AF65-F5344CB8AC3E}">
        <p14:creationId xmlns:p14="http://schemas.microsoft.com/office/powerpoint/2010/main" val="36904261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89100" y="952500"/>
            <a:ext cx="21005800" cy="1581150"/>
          </a:xfrm>
          <a:prstGeom prst="rect">
            <a:avLst/>
          </a:prstGeom>
        </p:spPr>
        <p:txBody>
          <a:bodyPr/>
          <a:lstStyle/>
          <a:p>
            <a:r>
              <a:rPr dirty="0"/>
              <a:t>Why use </a:t>
            </a:r>
            <a:r>
              <a:rPr lang="en-CA" dirty="0"/>
              <a:t>electron</a:t>
            </a:r>
            <a:r>
              <a:rPr dirty="0"/>
              <a:t>? </a:t>
            </a:r>
          </a:p>
        </p:txBody>
      </p:sp>
      <p:sp>
        <p:nvSpPr>
          <p:cNvPr id="7" name="Shape 199">
            <a:extLst>
              <a:ext uri="{FF2B5EF4-FFF2-40B4-BE49-F238E27FC236}">
                <a16:creationId xmlns:a16="http://schemas.microsoft.com/office/drawing/2014/main" id="{F13B2A14-1F5E-064D-BA0A-E1DAC200FCD9}"/>
              </a:ext>
            </a:extLst>
          </p:cNvPr>
          <p:cNvSpPr>
            <a:spLocks noGrp="1"/>
          </p:cNvSpPr>
          <p:nvPr>
            <p:ph type="body" idx="1"/>
          </p:nvPr>
        </p:nvSpPr>
        <p:spPr>
          <a:xfrm>
            <a:off x="1689100" y="3238500"/>
            <a:ext cx="10502900" cy="9207500"/>
          </a:xfrm>
          <a:prstGeom prst="rect">
            <a:avLst/>
          </a:prstGeom>
        </p:spPr>
        <p:txBody>
          <a:bodyPr>
            <a:normAutofit/>
          </a:bodyPr>
          <a:lstStyle/>
          <a:p>
            <a:pPr marL="495300" indent="-495300" defTabSz="643889">
              <a:spcBef>
                <a:spcPts val="4600"/>
              </a:spcBef>
              <a:defRPr sz="4055"/>
            </a:pPr>
            <a:r>
              <a:rPr lang="en-CA" dirty="0"/>
              <a:t>Single</a:t>
            </a:r>
            <a:r>
              <a:rPr dirty="0"/>
              <a:t> code base </a:t>
            </a:r>
            <a:r>
              <a:rPr lang="en-CA" dirty="0"/>
              <a:t>and 3 platforms</a:t>
            </a:r>
            <a:endParaRPr dirty="0"/>
          </a:p>
          <a:p>
            <a:pPr marL="990600" lvl="1" indent="-495300" defTabSz="643889">
              <a:spcBef>
                <a:spcPts val="4600"/>
              </a:spcBef>
              <a:defRPr sz="4055"/>
            </a:pPr>
            <a:r>
              <a:rPr lang="en-CA" dirty="0"/>
              <a:t>Mac</a:t>
            </a:r>
            <a:endParaRPr dirty="0"/>
          </a:p>
          <a:p>
            <a:pPr marL="990600" lvl="1" indent="-495300" defTabSz="643889">
              <a:spcBef>
                <a:spcPts val="4600"/>
              </a:spcBef>
              <a:defRPr sz="4055"/>
            </a:pPr>
            <a:r>
              <a:rPr lang="en-CA" dirty="0"/>
              <a:t>Windows</a:t>
            </a:r>
            <a:endParaRPr dirty="0"/>
          </a:p>
          <a:p>
            <a:pPr marL="990600" lvl="1" indent="-495300" defTabSz="643889">
              <a:spcBef>
                <a:spcPts val="4600"/>
              </a:spcBef>
              <a:defRPr sz="4055"/>
            </a:pPr>
            <a:r>
              <a:rPr lang="en-CA" dirty="0"/>
              <a:t>Linux</a:t>
            </a:r>
            <a:r>
              <a:rPr dirty="0"/>
              <a:t> </a:t>
            </a:r>
          </a:p>
          <a:p>
            <a:pPr marL="495300" indent="-495300" defTabSz="643889">
              <a:spcBef>
                <a:spcPts val="4600"/>
              </a:spcBef>
              <a:defRPr sz="4055"/>
            </a:pPr>
            <a:r>
              <a:rPr lang="en-CA" dirty="0"/>
              <a:t>Open source</a:t>
            </a:r>
          </a:p>
          <a:p>
            <a:pPr marL="1130300" lvl="1" indent="-495300" defTabSz="643889">
              <a:spcBef>
                <a:spcPts val="4600"/>
              </a:spcBef>
              <a:defRPr sz="4055"/>
            </a:pPr>
            <a:r>
              <a:rPr lang="en-CA" dirty="0"/>
              <a:t>Maintained by GitHub team</a:t>
            </a:r>
          </a:p>
          <a:p>
            <a:pPr marL="495300" indent="-495300" defTabSz="643889">
              <a:spcBef>
                <a:spcPts val="4600"/>
              </a:spcBef>
              <a:defRPr sz="4055"/>
            </a:pPr>
            <a:r>
              <a:rPr lang="en-CA" dirty="0"/>
              <a:t>Automatic Updates</a:t>
            </a:r>
            <a:endParaRPr dirty="0"/>
          </a:p>
        </p:txBody>
      </p:sp>
      <p:sp>
        <p:nvSpPr>
          <p:cNvPr id="8" name="Shape 199">
            <a:extLst>
              <a:ext uri="{FF2B5EF4-FFF2-40B4-BE49-F238E27FC236}">
                <a16:creationId xmlns:a16="http://schemas.microsoft.com/office/drawing/2014/main" id="{0E50208F-29B9-444D-A3C3-6D2FF9DFAAE0}"/>
              </a:ext>
            </a:extLst>
          </p:cNvPr>
          <p:cNvSpPr txBox="1">
            <a:spLocks/>
          </p:cNvSpPr>
          <p:nvPr/>
        </p:nvSpPr>
        <p:spPr>
          <a:xfrm>
            <a:off x="11899900" y="3143865"/>
            <a:ext cx="105029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1pPr>
            <a:lvl2pPr marL="127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2pPr>
            <a:lvl3pPr marL="190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3pPr>
            <a:lvl4pPr marL="254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4pPr>
            <a:lvl5pPr marL="317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ontserrat" charset="0"/>
                <a:ea typeface="Montserrat" charset="0"/>
                <a:cs typeface="Montserrat" charset="0"/>
                <a:sym typeface="Helvetica Neue Thin"/>
              </a:defRPr>
            </a:lvl5pPr>
            <a:lvl6pPr marL="381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6pPr>
            <a:lvl7pPr marL="444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7pPr>
            <a:lvl8pPr marL="5080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8pPr>
            <a:lvl9pPr marL="5715000" marR="0" indent="-635000" algn="l" defTabSz="825500" rtl="0" eaLnBrk="1" latinLnBrk="0" hangingPunct="1">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Neue Thin"/>
                <a:ea typeface="Helvetica Neue Thin"/>
                <a:cs typeface="Helvetica Neue Thin"/>
                <a:sym typeface="Helvetica Neue Thin"/>
              </a:defRPr>
            </a:lvl9pPr>
          </a:lstStyle>
          <a:p>
            <a:pPr marL="495300" indent="-495300" defTabSz="643889">
              <a:spcBef>
                <a:spcPts val="4600"/>
              </a:spcBef>
              <a:defRPr sz="4055"/>
            </a:pPr>
            <a:r>
              <a:rPr lang="en-CA" sz="4055" dirty="0"/>
              <a:t>Code once, distribute everywhere</a:t>
            </a:r>
          </a:p>
          <a:p>
            <a:pPr marL="495300" indent="-495300" defTabSz="643889">
              <a:spcBef>
                <a:spcPts val="4600"/>
              </a:spcBef>
              <a:defRPr sz="4055"/>
            </a:pPr>
            <a:r>
              <a:rPr lang="en-CA" sz="4055" dirty="0"/>
              <a:t>Native Menus &amp; Notifications</a:t>
            </a:r>
          </a:p>
          <a:p>
            <a:pPr marL="495300" indent="-495300" defTabSz="643889">
              <a:spcBef>
                <a:spcPts val="4600"/>
              </a:spcBef>
              <a:defRPr sz="4055"/>
            </a:pPr>
            <a:r>
              <a:rPr lang="en-CA" sz="4055" dirty="0"/>
              <a:t>Crash Reporting</a:t>
            </a:r>
          </a:p>
          <a:p>
            <a:pPr marL="495300" indent="-495300" defTabSz="643889">
              <a:spcBef>
                <a:spcPts val="4600"/>
              </a:spcBef>
              <a:defRPr sz="4055"/>
            </a:pPr>
            <a:r>
              <a:rPr lang="en-CA" sz="4055" dirty="0"/>
              <a:t>Debugging &amp; Profiling</a:t>
            </a:r>
          </a:p>
          <a:p>
            <a:pPr marL="495300" indent="-495300" defTabSz="643889">
              <a:spcBef>
                <a:spcPts val="4600"/>
              </a:spcBef>
              <a:defRPr sz="4055"/>
            </a:pPr>
            <a:r>
              <a:rPr lang="en-CA" sz="4055" dirty="0"/>
              <a:t>Windows Installers</a:t>
            </a:r>
          </a:p>
          <a:p>
            <a:pPr marL="495300" indent="-495300" defTabSz="643889">
              <a:spcBef>
                <a:spcPts val="4600"/>
              </a:spcBef>
              <a:defRPr sz="4055"/>
            </a:pPr>
            <a:r>
              <a:rPr lang="en-CA" sz="4055" dirty="0"/>
              <a:t>Deployment and Build Process</a:t>
            </a:r>
          </a:p>
          <a:p>
            <a:pPr marL="1130300" lvl="1" indent="-495300" defTabSz="643889">
              <a:spcBef>
                <a:spcPts val="4600"/>
              </a:spcBef>
              <a:defRPr sz="4055"/>
            </a:pPr>
            <a:r>
              <a:rPr lang="en-CA" sz="4055" dirty="0"/>
              <a:t>Electron-Userland</a:t>
            </a:r>
          </a:p>
        </p:txBody>
      </p:sp>
    </p:spTree>
    <p:extLst>
      <p:ext uri="{BB962C8B-B14F-4D97-AF65-F5344CB8AC3E}">
        <p14:creationId xmlns:p14="http://schemas.microsoft.com/office/powerpoint/2010/main" val="314638868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9973D8A-802F-A440-BA2B-5290DA691F44}" vid="{61C66E8F-0FB4-B344-A37E-E4E85D03CEBD}"/>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UltraLight"/>
        <a:ea typeface="Helvetica Neue UltraLight"/>
        <a:cs typeface="Helvetica Neue Ul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14711</TotalTime>
  <Words>2569</Words>
  <Application>Microsoft Macintosh PowerPoint</Application>
  <PresentationFormat>Custom</PresentationFormat>
  <Paragraphs>461</Paragraphs>
  <Slides>51</Slides>
  <Notes>43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Courier</vt:lpstr>
      <vt:lpstr>Helvetica Light</vt:lpstr>
      <vt:lpstr>Helvetica Neue</vt:lpstr>
      <vt:lpstr>Helvetica Neue Thin</vt:lpstr>
      <vt:lpstr>Lucida Console</vt:lpstr>
      <vt:lpstr>Montserrat</vt:lpstr>
      <vt:lpstr>Montserrat Thin</vt:lpstr>
      <vt:lpstr>Times</vt:lpstr>
      <vt:lpstr>Venera 700</vt:lpstr>
      <vt:lpstr>White</vt:lpstr>
      <vt:lpstr>PowerPoint Presentation</vt:lpstr>
      <vt:lpstr>Course Objectives </vt:lpstr>
      <vt:lpstr>Course Roadmap </vt:lpstr>
      <vt:lpstr>Student Background </vt:lpstr>
      <vt:lpstr>Module 1:  Introduction and installation</vt:lpstr>
      <vt:lpstr>What is ELECTRON? </vt:lpstr>
      <vt:lpstr>Brief History of ELECTRON </vt:lpstr>
      <vt:lpstr>Why desktop apps instead of web apps? </vt:lpstr>
      <vt:lpstr>Why use electron? </vt:lpstr>
      <vt:lpstr>APPS BUILT ON ELECTRON</vt:lpstr>
      <vt:lpstr>installation</vt:lpstr>
      <vt:lpstr>exercise</vt:lpstr>
      <vt:lpstr>Module 2:  understanding electron application architecture </vt:lpstr>
      <vt:lpstr>architecture</vt:lpstr>
      <vt:lpstr>Electron under the hood</vt:lpstr>
      <vt:lpstr>exercise</vt:lpstr>
      <vt:lpstr>Module 3:  electron features </vt:lpstr>
      <vt:lpstr>SUPPORTS THREE PLATFORMS</vt:lpstr>
      <vt:lpstr>Code and app management</vt:lpstr>
      <vt:lpstr>Low-level/hardware accessibility</vt:lpstr>
      <vt:lpstr>Native menus/notifications</vt:lpstr>
      <vt:lpstr>Crash reporting</vt:lpstr>
      <vt:lpstr>Debugging and profiling</vt:lpstr>
      <vt:lpstr>Security and your responsibility</vt:lpstr>
      <vt:lpstr>Automatic updates</vt:lpstr>
      <vt:lpstr>exercise</vt:lpstr>
      <vt:lpstr>Module 4:  electron API’S </vt:lpstr>
      <vt:lpstr>Main process - api</vt:lpstr>
      <vt:lpstr>app</vt:lpstr>
      <vt:lpstr>Browser window</vt:lpstr>
      <vt:lpstr>Ipc main</vt:lpstr>
      <vt:lpstr>dialog</vt:lpstr>
      <vt:lpstr>Menu and menu item</vt:lpstr>
      <vt:lpstr>power monitor</vt:lpstr>
      <vt:lpstr>render process - api</vt:lpstr>
      <vt:lpstr>Desktop capturer</vt:lpstr>
      <vt:lpstr>Ipc Renderer</vt:lpstr>
      <vt:lpstr>remote</vt:lpstr>
      <vt:lpstr>File object</vt:lpstr>
      <vt:lpstr>Web frame</vt:lpstr>
      <vt:lpstr>Api available to both process</vt:lpstr>
      <vt:lpstr>exercise</vt:lpstr>
      <vt:lpstr>Module 5:  electron userland </vt:lpstr>
      <vt:lpstr>Electron tools</vt:lpstr>
      <vt:lpstr>Electron builder</vt:lpstr>
      <vt:lpstr>devtron</vt:lpstr>
      <vt:lpstr>spectron</vt:lpstr>
      <vt:lpstr>Electron-RELOAD</vt:lpstr>
      <vt:lpstr>Electron boilerplates</vt:lpstr>
      <vt:lpstr>exercise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Kaur</dc:creator>
  <cp:lastModifiedBy>Gagandeep Kaur</cp:lastModifiedBy>
  <cp:revision>72</cp:revision>
  <cp:lastPrinted>2019-02-11T19:08:56Z</cp:lastPrinted>
  <dcterms:created xsi:type="dcterms:W3CDTF">2019-01-11T16:57:35Z</dcterms:created>
  <dcterms:modified xsi:type="dcterms:W3CDTF">2019-02-15T15:43:06Z</dcterms:modified>
</cp:coreProperties>
</file>